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8" r:id="rId3"/>
    <p:sldId id="301" r:id="rId4"/>
    <p:sldId id="285" r:id="rId5"/>
    <p:sldId id="267" r:id="rId6"/>
    <p:sldId id="257" r:id="rId7"/>
    <p:sldId id="277" r:id="rId8"/>
    <p:sldId id="274" r:id="rId9"/>
    <p:sldId id="275" r:id="rId10"/>
    <p:sldId id="288" r:id="rId11"/>
    <p:sldId id="258" r:id="rId12"/>
    <p:sldId id="259" r:id="rId13"/>
    <p:sldId id="295" r:id="rId14"/>
    <p:sldId id="296" r:id="rId15"/>
    <p:sldId id="297" r:id="rId16"/>
    <p:sldId id="300" r:id="rId17"/>
    <p:sldId id="261" r:id="rId18"/>
    <p:sldId id="284" r:id="rId19"/>
    <p:sldId id="265" r:id="rId20"/>
    <p:sldId id="291" r:id="rId21"/>
    <p:sldId id="263" r:id="rId22"/>
    <p:sldId id="287" r:id="rId23"/>
    <p:sldId id="276" r:id="rId24"/>
    <p:sldId id="283" r:id="rId25"/>
    <p:sldId id="279" r:id="rId26"/>
    <p:sldId id="266" r:id="rId27"/>
  </p:sldIdLst>
  <p:sldSz cx="9144000" cy="6858000" type="screen4x3"/>
  <p:notesSz cx="7188200" cy="94869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22" autoAdjust="0"/>
    <p:restoredTop sz="76906" autoAdjust="0"/>
  </p:normalViewPr>
  <p:slideViewPr>
    <p:cSldViewPr>
      <p:cViewPr varScale="1">
        <p:scale>
          <a:sx n="105" d="100"/>
          <a:sy n="10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54ABA-86BB-49F4-B388-20231B85C687}" type="doc">
      <dgm:prSet loTypeId="urn:microsoft.com/office/officeart/2005/8/layout/cycle2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nb-NO"/>
        </a:p>
      </dgm:t>
    </dgm:pt>
    <dgm:pt modelId="{597C42F4-045E-44E4-9BE3-BDBEF2404509}">
      <dgm:prSet phldrT="[Text]"/>
      <dgm:spPr/>
      <dgm:t>
        <a:bodyPr/>
        <a:lstStyle/>
        <a:p>
          <a:r>
            <a:rPr lang="nb-NO" dirty="0" smtClean="0"/>
            <a:t>Tran A</a:t>
          </a:r>
          <a:endParaRPr lang="nb-NO" dirty="0"/>
        </a:p>
      </dgm:t>
    </dgm:pt>
    <dgm:pt modelId="{9AD4D50F-3128-4381-95EF-A0DEAFFFB4AD}" type="parTrans" cxnId="{D8E97853-A5C9-4DDE-8C1E-BF07A2903426}">
      <dgm:prSet/>
      <dgm:spPr/>
      <dgm:t>
        <a:bodyPr/>
        <a:lstStyle/>
        <a:p>
          <a:endParaRPr lang="nb-NO"/>
        </a:p>
      </dgm:t>
    </dgm:pt>
    <dgm:pt modelId="{E323FFBE-7ED3-4FCE-A712-2018D4DEF4A8}" type="sibTrans" cxnId="{D8E97853-A5C9-4DDE-8C1E-BF07A2903426}">
      <dgm:prSet/>
      <dgm:spPr/>
      <dgm:t>
        <a:bodyPr/>
        <a:lstStyle/>
        <a:p>
          <a:endParaRPr lang="nb-NO"/>
        </a:p>
      </dgm:t>
    </dgm:pt>
    <dgm:pt modelId="{6AAF1CA2-6279-483E-8419-0660D4215D52}">
      <dgm:prSet phldrT="[Text]"/>
      <dgm:spPr/>
      <dgm:t>
        <a:bodyPr/>
        <a:lstStyle/>
        <a:p>
          <a:r>
            <a:rPr lang="nb-NO" dirty="0" smtClean="0"/>
            <a:t>Tran B</a:t>
          </a:r>
          <a:endParaRPr lang="nb-NO" dirty="0"/>
        </a:p>
      </dgm:t>
    </dgm:pt>
    <dgm:pt modelId="{BD4EE02C-4FB4-48B6-9172-9B8EFC36D1B0}" type="parTrans" cxnId="{0E006643-F4C3-40D1-B40C-04404AB5E896}">
      <dgm:prSet/>
      <dgm:spPr/>
      <dgm:t>
        <a:bodyPr/>
        <a:lstStyle/>
        <a:p>
          <a:endParaRPr lang="nb-NO"/>
        </a:p>
      </dgm:t>
    </dgm:pt>
    <dgm:pt modelId="{CD487BD4-6FB2-49CE-B368-1CCD51D4DEC8}" type="sibTrans" cxnId="{0E006643-F4C3-40D1-B40C-04404AB5E896}">
      <dgm:prSet/>
      <dgm:spPr/>
      <dgm:t>
        <a:bodyPr/>
        <a:lstStyle/>
        <a:p>
          <a:endParaRPr lang="nb-NO"/>
        </a:p>
      </dgm:t>
    </dgm:pt>
    <dgm:pt modelId="{C9867502-52ED-4769-BD1B-9DBECF4A0150}">
      <dgm:prSet phldrT="[Text]"/>
      <dgm:spPr/>
      <dgm:t>
        <a:bodyPr/>
        <a:lstStyle/>
        <a:p>
          <a:r>
            <a:rPr lang="nb-NO" dirty="0" smtClean="0"/>
            <a:t>Tran C</a:t>
          </a:r>
          <a:endParaRPr lang="nb-NO" dirty="0"/>
        </a:p>
      </dgm:t>
    </dgm:pt>
    <dgm:pt modelId="{DBC0C319-1D3F-4741-9AE0-5E717F495ABD}" type="parTrans" cxnId="{E1A9CE65-3733-4F6B-9519-FAD6EF3DA763}">
      <dgm:prSet/>
      <dgm:spPr/>
      <dgm:t>
        <a:bodyPr/>
        <a:lstStyle/>
        <a:p>
          <a:endParaRPr lang="nb-NO"/>
        </a:p>
      </dgm:t>
    </dgm:pt>
    <dgm:pt modelId="{A6C98BD2-49D8-43EA-811C-D5F06B085482}" type="sibTrans" cxnId="{E1A9CE65-3733-4F6B-9519-FAD6EF3DA763}">
      <dgm:prSet/>
      <dgm:spPr/>
      <dgm:t>
        <a:bodyPr/>
        <a:lstStyle/>
        <a:p>
          <a:endParaRPr lang="nb-NO"/>
        </a:p>
      </dgm:t>
    </dgm:pt>
    <dgm:pt modelId="{AA562101-65A1-417F-A851-2957C2946D1D}" type="pres">
      <dgm:prSet presAssocID="{C0954ABA-86BB-49F4-B388-20231B85C68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738DB4B-5B9A-482A-92FA-60A81D6AA41D}" type="pres">
      <dgm:prSet presAssocID="{597C42F4-045E-44E4-9BE3-BDBEF24045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339AA1D-6F3A-47E5-A133-9A75FFBE6FDA}" type="pres">
      <dgm:prSet presAssocID="{E323FFBE-7ED3-4FCE-A712-2018D4DEF4A8}" presName="sibTrans" presStyleLbl="sibTrans2D1" presStyleIdx="0" presStyleCnt="3"/>
      <dgm:spPr/>
      <dgm:t>
        <a:bodyPr/>
        <a:lstStyle/>
        <a:p>
          <a:endParaRPr lang="nb-NO"/>
        </a:p>
      </dgm:t>
    </dgm:pt>
    <dgm:pt modelId="{B4A36802-6C55-484E-8093-D448E49E3665}" type="pres">
      <dgm:prSet presAssocID="{E323FFBE-7ED3-4FCE-A712-2018D4DEF4A8}" presName="connectorText" presStyleLbl="sibTrans2D1" presStyleIdx="0" presStyleCnt="3"/>
      <dgm:spPr/>
      <dgm:t>
        <a:bodyPr/>
        <a:lstStyle/>
        <a:p>
          <a:endParaRPr lang="nb-NO"/>
        </a:p>
      </dgm:t>
    </dgm:pt>
    <dgm:pt modelId="{43F978E9-D480-4750-B7AC-826014B83FCC}" type="pres">
      <dgm:prSet presAssocID="{6AAF1CA2-6279-483E-8419-0660D4215D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C818684-F8F6-4557-ABB4-FE2A9EEFCBFB}" type="pres">
      <dgm:prSet presAssocID="{CD487BD4-6FB2-49CE-B368-1CCD51D4DEC8}" presName="sibTrans" presStyleLbl="sibTrans2D1" presStyleIdx="1" presStyleCnt="3"/>
      <dgm:spPr/>
      <dgm:t>
        <a:bodyPr/>
        <a:lstStyle/>
        <a:p>
          <a:endParaRPr lang="nb-NO"/>
        </a:p>
      </dgm:t>
    </dgm:pt>
    <dgm:pt modelId="{5A1A609E-CBA5-48CA-860A-48B231462127}" type="pres">
      <dgm:prSet presAssocID="{CD487BD4-6FB2-49CE-B368-1CCD51D4DEC8}" presName="connectorText" presStyleLbl="sibTrans2D1" presStyleIdx="1" presStyleCnt="3"/>
      <dgm:spPr/>
      <dgm:t>
        <a:bodyPr/>
        <a:lstStyle/>
        <a:p>
          <a:endParaRPr lang="nb-NO"/>
        </a:p>
      </dgm:t>
    </dgm:pt>
    <dgm:pt modelId="{06047F57-A18E-4F43-B3AB-04630DF9CCE3}" type="pres">
      <dgm:prSet presAssocID="{C9867502-52ED-4769-BD1B-9DBECF4A01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0B3D7-723D-43B6-AAC6-7AE18D36EC37}" type="pres">
      <dgm:prSet presAssocID="{A6C98BD2-49D8-43EA-811C-D5F06B085482}" presName="sibTrans" presStyleLbl="sibTrans2D1" presStyleIdx="2" presStyleCnt="3"/>
      <dgm:spPr/>
      <dgm:t>
        <a:bodyPr/>
        <a:lstStyle/>
        <a:p>
          <a:endParaRPr lang="nb-NO"/>
        </a:p>
      </dgm:t>
    </dgm:pt>
    <dgm:pt modelId="{4444F3B7-1019-4855-B2B5-90E72E0B3CF7}" type="pres">
      <dgm:prSet presAssocID="{A6C98BD2-49D8-43EA-811C-D5F06B085482}" presName="connectorText" presStyleLbl="sibTrans2D1" presStyleIdx="2" presStyleCnt="3"/>
      <dgm:spPr/>
      <dgm:t>
        <a:bodyPr/>
        <a:lstStyle/>
        <a:p>
          <a:endParaRPr lang="nb-NO"/>
        </a:p>
      </dgm:t>
    </dgm:pt>
  </dgm:ptLst>
  <dgm:cxnLst>
    <dgm:cxn modelId="{D8E97853-A5C9-4DDE-8C1E-BF07A2903426}" srcId="{C0954ABA-86BB-49F4-B388-20231B85C687}" destId="{597C42F4-045E-44E4-9BE3-BDBEF2404509}" srcOrd="0" destOrd="0" parTransId="{9AD4D50F-3128-4381-95EF-A0DEAFFFB4AD}" sibTransId="{E323FFBE-7ED3-4FCE-A712-2018D4DEF4A8}"/>
    <dgm:cxn modelId="{E1A9CE65-3733-4F6B-9519-FAD6EF3DA763}" srcId="{C0954ABA-86BB-49F4-B388-20231B85C687}" destId="{C9867502-52ED-4769-BD1B-9DBECF4A0150}" srcOrd="2" destOrd="0" parTransId="{DBC0C319-1D3F-4741-9AE0-5E717F495ABD}" sibTransId="{A6C98BD2-49D8-43EA-811C-D5F06B085482}"/>
    <dgm:cxn modelId="{BB240229-ECB9-47A9-8EA6-1279F3C803B1}" type="presOf" srcId="{6AAF1CA2-6279-483E-8419-0660D4215D52}" destId="{43F978E9-D480-4750-B7AC-826014B83FCC}" srcOrd="0" destOrd="0" presId="urn:microsoft.com/office/officeart/2005/8/layout/cycle2"/>
    <dgm:cxn modelId="{27EB244A-1319-49FA-956E-C5204BC9EAFA}" type="presOf" srcId="{C9867502-52ED-4769-BD1B-9DBECF4A0150}" destId="{06047F57-A18E-4F43-B3AB-04630DF9CCE3}" srcOrd="0" destOrd="0" presId="urn:microsoft.com/office/officeart/2005/8/layout/cycle2"/>
    <dgm:cxn modelId="{0E006643-F4C3-40D1-B40C-04404AB5E896}" srcId="{C0954ABA-86BB-49F4-B388-20231B85C687}" destId="{6AAF1CA2-6279-483E-8419-0660D4215D52}" srcOrd="1" destOrd="0" parTransId="{BD4EE02C-4FB4-48B6-9172-9B8EFC36D1B0}" sibTransId="{CD487BD4-6FB2-49CE-B368-1CCD51D4DEC8}"/>
    <dgm:cxn modelId="{EC3A7AE6-E00E-43EE-B6D3-F360CBD30469}" type="presOf" srcId="{CD487BD4-6FB2-49CE-B368-1CCD51D4DEC8}" destId="{5A1A609E-CBA5-48CA-860A-48B231462127}" srcOrd="1" destOrd="0" presId="urn:microsoft.com/office/officeart/2005/8/layout/cycle2"/>
    <dgm:cxn modelId="{08DDBF9F-6F40-4E04-81FE-39702CD000CB}" type="presOf" srcId="{C0954ABA-86BB-49F4-B388-20231B85C687}" destId="{AA562101-65A1-417F-A851-2957C2946D1D}" srcOrd="0" destOrd="0" presId="urn:microsoft.com/office/officeart/2005/8/layout/cycle2"/>
    <dgm:cxn modelId="{AC8C8E22-3799-42E4-A219-A9D2B71CBFB4}" type="presOf" srcId="{E323FFBE-7ED3-4FCE-A712-2018D4DEF4A8}" destId="{0339AA1D-6F3A-47E5-A133-9A75FFBE6FDA}" srcOrd="0" destOrd="0" presId="urn:microsoft.com/office/officeart/2005/8/layout/cycle2"/>
    <dgm:cxn modelId="{8287D945-F5A0-44B2-9725-67CB0BF496F0}" type="presOf" srcId="{597C42F4-045E-44E4-9BE3-BDBEF2404509}" destId="{6738DB4B-5B9A-482A-92FA-60A81D6AA41D}" srcOrd="0" destOrd="0" presId="urn:microsoft.com/office/officeart/2005/8/layout/cycle2"/>
    <dgm:cxn modelId="{5ED59F65-6854-402B-8F96-474AE58C1720}" type="presOf" srcId="{A6C98BD2-49D8-43EA-811C-D5F06B085482}" destId="{4444F3B7-1019-4855-B2B5-90E72E0B3CF7}" srcOrd="1" destOrd="0" presId="urn:microsoft.com/office/officeart/2005/8/layout/cycle2"/>
    <dgm:cxn modelId="{E91F43DA-E6F8-4635-8BA5-C342C27A09CE}" type="presOf" srcId="{A6C98BD2-49D8-43EA-811C-D5F06B085482}" destId="{AA60B3D7-723D-43B6-AAC6-7AE18D36EC37}" srcOrd="0" destOrd="0" presId="urn:microsoft.com/office/officeart/2005/8/layout/cycle2"/>
    <dgm:cxn modelId="{6C4D75C9-350E-4C8A-8419-D785929FEA41}" type="presOf" srcId="{CD487BD4-6FB2-49CE-B368-1CCD51D4DEC8}" destId="{1C818684-F8F6-4557-ABB4-FE2A9EEFCBFB}" srcOrd="0" destOrd="0" presId="urn:microsoft.com/office/officeart/2005/8/layout/cycle2"/>
    <dgm:cxn modelId="{03D38876-377F-42C2-8C05-87D304B214D3}" type="presOf" srcId="{E323FFBE-7ED3-4FCE-A712-2018D4DEF4A8}" destId="{B4A36802-6C55-484E-8093-D448E49E3665}" srcOrd="1" destOrd="0" presId="urn:microsoft.com/office/officeart/2005/8/layout/cycle2"/>
    <dgm:cxn modelId="{271D3854-A601-4C29-97DF-428DAE7DCE00}" type="presParOf" srcId="{AA562101-65A1-417F-A851-2957C2946D1D}" destId="{6738DB4B-5B9A-482A-92FA-60A81D6AA41D}" srcOrd="0" destOrd="0" presId="urn:microsoft.com/office/officeart/2005/8/layout/cycle2"/>
    <dgm:cxn modelId="{BB39131D-20F5-42A1-8F73-033C23FC793E}" type="presParOf" srcId="{AA562101-65A1-417F-A851-2957C2946D1D}" destId="{0339AA1D-6F3A-47E5-A133-9A75FFBE6FDA}" srcOrd="1" destOrd="0" presId="urn:microsoft.com/office/officeart/2005/8/layout/cycle2"/>
    <dgm:cxn modelId="{408ABA92-7E01-4875-8005-7F0961031DB4}" type="presParOf" srcId="{0339AA1D-6F3A-47E5-A133-9A75FFBE6FDA}" destId="{B4A36802-6C55-484E-8093-D448E49E3665}" srcOrd="0" destOrd="0" presId="urn:microsoft.com/office/officeart/2005/8/layout/cycle2"/>
    <dgm:cxn modelId="{A57972B3-4A5D-4632-926E-2D9B44DD082D}" type="presParOf" srcId="{AA562101-65A1-417F-A851-2957C2946D1D}" destId="{43F978E9-D480-4750-B7AC-826014B83FCC}" srcOrd="2" destOrd="0" presId="urn:microsoft.com/office/officeart/2005/8/layout/cycle2"/>
    <dgm:cxn modelId="{E078E7D6-33C0-41DE-A2D4-1E80974B1D28}" type="presParOf" srcId="{AA562101-65A1-417F-A851-2957C2946D1D}" destId="{1C818684-F8F6-4557-ABB4-FE2A9EEFCBFB}" srcOrd="3" destOrd="0" presId="urn:microsoft.com/office/officeart/2005/8/layout/cycle2"/>
    <dgm:cxn modelId="{B8F9E5D7-64D1-4B4F-B919-25D24A036E7F}" type="presParOf" srcId="{1C818684-F8F6-4557-ABB4-FE2A9EEFCBFB}" destId="{5A1A609E-CBA5-48CA-860A-48B231462127}" srcOrd="0" destOrd="0" presId="urn:microsoft.com/office/officeart/2005/8/layout/cycle2"/>
    <dgm:cxn modelId="{99ACD4A8-9513-4054-A022-A941A512DF26}" type="presParOf" srcId="{AA562101-65A1-417F-A851-2957C2946D1D}" destId="{06047F57-A18E-4F43-B3AB-04630DF9CCE3}" srcOrd="4" destOrd="0" presId="urn:microsoft.com/office/officeart/2005/8/layout/cycle2"/>
    <dgm:cxn modelId="{A34E55CC-E246-4012-86D3-90761559F544}" type="presParOf" srcId="{AA562101-65A1-417F-A851-2957C2946D1D}" destId="{AA60B3D7-723D-43B6-AAC6-7AE18D36EC37}" srcOrd="5" destOrd="0" presId="urn:microsoft.com/office/officeart/2005/8/layout/cycle2"/>
    <dgm:cxn modelId="{E9C51862-EE5D-4DEF-9A07-FFED9480B364}" type="presParOf" srcId="{AA60B3D7-723D-43B6-AAC6-7AE18D36EC37}" destId="{4444F3B7-1019-4855-B2B5-90E72E0B3CF7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650" y="0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/>
          <a:lstStyle>
            <a:lvl1pPr algn="r">
              <a:defRPr sz="1300"/>
            </a:lvl1pPr>
          </a:lstStyle>
          <a:p>
            <a:fld id="{1EB19848-C6D1-4F4C-9F6A-E0DB43572DD9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10908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650" y="9010908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 anchor="b"/>
          <a:lstStyle>
            <a:lvl1pPr algn="r">
              <a:defRPr sz="1300"/>
            </a:lvl1pPr>
          </a:lstStyle>
          <a:p>
            <a:fld id="{BAFD8E66-67C4-4D89-84FE-9927721AA24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/>
          <a:lstStyle>
            <a:lvl1pPr algn="r">
              <a:defRPr sz="1300"/>
            </a:lvl1pPr>
          </a:lstStyle>
          <a:p>
            <a:fld id="{F2DD4574-2760-4043-9DE7-12B72B47ED0E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2375" y="711200"/>
            <a:ext cx="4743450" cy="355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80" tIns="47640" rIns="95280" bIns="4764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506278"/>
            <a:ext cx="5750560" cy="4269105"/>
          </a:xfrm>
          <a:prstGeom prst="rect">
            <a:avLst/>
          </a:prstGeom>
        </p:spPr>
        <p:txBody>
          <a:bodyPr vert="horz" lIns="95280" tIns="47640" rIns="95280" bIns="47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10908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9010908"/>
            <a:ext cx="3114887" cy="474345"/>
          </a:xfrm>
          <a:prstGeom prst="rect">
            <a:avLst/>
          </a:prstGeom>
        </p:spPr>
        <p:txBody>
          <a:bodyPr vert="horz" lIns="95280" tIns="47640" rIns="95280" bIns="47640" rtlCol="0" anchor="b"/>
          <a:lstStyle>
            <a:lvl1pPr algn="r">
              <a:defRPr sz="1300"/>
            </a:lvl1pPr>
          </a:lstStyle>
          <a:p>
            <a:fld id="{D754E220-C8AA-4052-A976-A7ED708A904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Katmai/SQL2008 </a:t>
            </a:r>
            <a:r>
              <a:rPr lang="nb-NO" dirty="0" smtClean="0"/>
              <a:t>RTM 06.08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lvl="1"/>
            <a:r>
              <a:rPr lang="nb-NO" dirty="0" smtClean="0"/>
              <a:t>Hva du synes det er OK å </a:t>
            </a:r>
            <a:r>
              <a:rPr lang="nb-NO" dirty="0" smtClean="0">
                <a:solidFill>
                  <a:srgbClr val="FF0000"/>
                </a:solidFill>
              </a:rPr>
              <a:t>lese</a:t>
            </a:r>
          </a:p>
          <a:p>
            <a:pPr lvl="1"/>
            <a:r>
              <a:rPr lang="nb-NO" dirty="0" smtClean="0"/>
              <a:t>Ingenting å si for </a:t>
            </a:r>
            <a:r>
              <a:rPr lang="nb-NO" b="1" dirty="0" smtClean="0">
                <a:solidFill>
                  <a:srgbClr val="FF0000"/>
                </a:solidFill>
              </a:rPr>
              <a:t>egen</a:t>
            </a:r>
            <a:r>
              <a:rPr lang="nb-NO" dirty="0" smtClean="0">
                <a:solidFill>
                  <a:srgbClr val="FF0000"/>
                </a:solidFill>
              </a:rPr>
              <a:t> skriving</a:t>
            </a:r>
            <a:r>
              <a:rPr lang="nb-NO" dirty="0" smtClean="0"/>
              <a:t> (tar alltid </a:t>
            </a:r>
            <a:r>
              <a:rPr lang="nb-NO" dirty="0" err="1" smtClean="0"/>
              <a:t>Exclusive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Noe å si for </a:t>
            </a:r>
            <a:r>
              <a:rPr lang="nb-NO" b="1" dirty="0" smtClean="0">
                <a:solidFill>
                  <a:srgbClr val="FF0000"/>
                </a:solidFill>
              </a:rPr>
              <a:t>andres </a:t>
            </a:r>
            <a:r>
              <a:rPr lang="nb-NO" dirty="0" smtClean="0">
                <a:solidFill>
                  <a:srgbClr val="FF0000"/>
                </a:solidFill>
              </a:rPr>
              <a:t>skriving</a:t>
            </a:r>
            <a:endParaRPr lang="nb-NO" dirty="0" smtClean="0"/>
          </a:p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DEMO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19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Hvert</a:t>
            </a:r>
            <a:r>
              <a:rPr lang="nb-NO" baseline="0" smtClean="0"/>
              <a:t> 5. sekund.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21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22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Kan være dårlig</a:t>
            </a:r>
            <a:r>
              <a:rPr lang="nb-NO" baseline="0" dirty="0" smtClean="0"/>
              <a:t> kodet </a:t>
            </a:r>
            <a:r>
              <a:rPr lang="nb-NO" baseline="0" dirty="0" err="1" smtClean="0"/>
              <a:t>app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23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dirty="0" smtClean="0"/>
              <a:t>Strømmen går hos klient/web server/SQL Server?</a:t>
            </a:r>
          </a:p>
          <a:p>
            <a:pPr lvl="1"/>
            <a:r>
              <a:rPr lang="nb-NO" dirty="0" smtClean="0"/>
              <a:t>Nettverket går ned?</a:t>
            </a:r>
          </a:p>
          <a:p>
            <a:pPr lvl="1"/>
            <a:r>
              <a:rPr lang="nb-NO" dirty="0" smtClean="0"/>
              <a:t>Det er ikke penger på konto?</a:t>
            </a:r>
          </a:p>
          <a:p>
            <a:pPr lvl="1"/>
            <a:r>
              <a:rPr lang="nb-NO" dirty="0" smtClean="0"/>
              <a:t>Flere flytter penger samtidig?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52805">
              <a:defRPr/>
            </a:pP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Bankkonto</a:t>
            </a:r>
          </a:p>
          <a:p>
            <a:r>
              <a:rPr lang="nb-NO" dirty="0" smtClean="0"/>
              <a:t>A:</a:t>
            </a:r>
            <a:r>
              <a:rPr lang="nb-NO" baseline="0" dirty="0" smtClean="0"/>
              <a:t> Flytte penger fra konto 1 til konto 2 – både uttak og innskudd</a:t>
            </a:r>
          </a:p>
          <a:p>
            <a:r>
              <a:rPr lang="nb-NO" baseline="0" dirty="0" smtClean="0"/>
              <a:t>C: </a:t>
            </a:r>
            <a:r>
              <a:rPr lang="nb-NO" baseline="0" dirty="0" err="1" smtClean="0"/>
              <a:t>F.eks</a:t>
            </a:r>
            <a:r>
              <a:rPr lang="nb-NO" baseline="0" dirty="0" smtClean="0"/>
              <a:t> ikke-negativ saldo – Vise CHECK</a:t>
            </a:r>
            <a:br>
              <a:rPr lang="nb-NO" baseline="0" dirty="0" smtClean="0"/>
            </a:br>
            <a:r>
              <a:rPr lang="nb-NO" baseline="0" dirty="0" smtClean="0"/>
              <a:t>I: Alt fra datakonsistens (ikke </a:t>
            </a:r>
            <a:r>
              <a:rPr lang="nb-NO" baseline="0" dirty="0" err="1" smtClean="0"/>
              <a:t>korrupterer</a:t>
            </a:r>
            <a:r>
              <a:rPr lang="nb-NO" baseline="0" dirty="0" smtClean="0"/>
              <a:t>) og til isolert. Kunne tåle at flere flytter penger samtidig.</a:t>
            </a:r>
          </a:p>
          <a:p>
            <a:r>
              <a:rPr lang="nb-NO" baseline="0" dirty="0" smtClean="0"/>
              <a:t>D: Ikke miste flyttingen selv om strømmen går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Mer</a:t>
            </a:r>
            <a:r>
              <a:rPr lang="nb-NO" baseline="0" dirty="0" smtClean="0"/>
              <a:t> effektivt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Dette er den tradisjonelle</a:t>
            </a:r>
          </a:p>
          <a:p>
            <a:r>
              <a:rPr lang="nb-NO" dirty="0" err="1" smtClean="0"/>
              <a:t>Sourcesafe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4E220-C8AA-4052-A976-A7ED708A9041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AF3F16-6E29-48CD-865B-099821924A51}" type="datetimeFigureOut">
              <a:rPr lang="nb-NO" smtClean="0"/>
              <a:pPr/>
              <a:t>01.09.2008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8A4082-ED4B-4C36-B58D-59DBD2E4C957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ansolav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191242.aspx" TargetMode="External"/><Relationship Id="rId2" Type="http://schemas.openxmlformats.org/officeDocument/2006/relationships/hyperlink" Target="http://sommarskog.se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Transaksjoner, isolasjon og låsing i SQL Server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Hans Olav Norheim</a:t>
            </a:r>
          </a:p>
          <a:p>
            <a:r>
              <a:rPr lang="nb-NO" dirty="0" smtClean="0">
                <a:hlinkClick r:id="rId3"/>
              </a:rPr>
              <a:t>http://hansolav.net</a:t>
            </a:r>
            <a:endParaRPr lang="nb-NO" dirty="0" smtClean="0"/>
          </a:p>
          <a:p>
            <a:r>
              <a:rPr lang="nb-NO" dirty="0" err="1" smtClean="0"/>
              <a:t>hansolav@hansolav.net</a:t>
            </a:r>
            <a:endParaRPr lang="nb-NO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24600"/>
            <a:ext cx="2799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Isolasjon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Full isolasjon: Som om transaksjonene kjørte etter hverandre i serie </a:t>
            </a:r>
            <a:r>
              <a:rPr lang="nb-NO" dirty="0" smtClean="0">
                <a:sym typeface="Wingdings" pitchFamily="2" charset="2"/>
              </a:rPr>
              <a:t></a:t>
            </a:r>
            <a:r>
              <a:rPr lang="nb-NO" i="1" dirty="0" smtClean="0">
                <a:sym typeface="Wingdings" pitchFamily="2" charset="2"/>
              </a:rPr>
              <a:t> </a:t>
            </a:r>
            <a:r>
              <a:rPr lang="nb-NO" i="1" dirty="0" err="1" smtClean="0">
                <a:sym typeface="Wingdings" pitchFamily="2" charset="2"/>
              </a:rPr>
              <a:t>Serializable</a:t>
            </a:r>
            <a:endParaRPr lang="nb-NO" i="1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 </a:t>
            </a:r>
            <a:r>
              <a:rPr lang="en-US" dirty="0" err="1" smtClean="0">
                <a:sym typeface="Wingdings" pitchFamily="2" charset="2"/>
              </a:rPr>
              <a:t>praksis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senker</a:t>
            </a:r>
            <a:r>
              <a:rPr lang="en-US" dirty="0" smtClean="0">
                <a:sym typeface="Wingdings" pitchFamily="2" charset="2"/>
              </a:rPr>
              <a:t> vi </a:t>
            </a:r>
            <a:r>
              <a:rPr lang="en-US" dirty="0" err="1" smtClean="0">
                <a:sym typeface="Wingdings" pitchFamily="2" charset="2"/>
              </a:rPr>
              <a:t>isolasjonen</a:t>
            </a:r>
            <a:r>
              <a:rPr lang="en-US" dirty="0" smtClean="0">
                <a:sym typeface="Wingdings" pitchFamily="2" charset="2"/>
              </a:rPr>
              <a:t> for </a:t>
            </a:r>
            <a:r>
              <a:rPr lang="nb-NO" dirty="0" smtClean="0">
                <a:sym typeface="Wingdings" pitchFamily="2" charset="2"/>
              </a:rPr>
              <a:t>å få bedre ytelse…</a:t>
            </a:r>
          </a:p>
          <a:p>
            <a:endParaRPr lang="nb-NO" dirty="0" smtClean="0">
              <a:sym typeface="Wingdings" pitchFamily="2" charset="2"/>
            </a:endParaRPr>
          </a:p>
          <a:p>
            <a:r>
              <a:rPr lang="nb-NO" dirty="0" smtClean="0">
                <a:sym typeface="Wingdings" pitchFamily="2" charset="2"/>
              </a:rPr>
              <a:t>Lese/Lese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nb-NO" dirty="0" smtClean="0">
                <a:sym typeface="Wingdings" pitchFamily="2" charset="2"/>
              </a:rPr>
              <a:t></a:t>
            </a:r>
          </a:p>
          <a:p>
            <a:r>
              <a:rPr lang="nb-NO" dirty="0" smtClean="0">
                <a:sym typeface="Wingdings" pitchFamily="2" charset="2"/>
              </a:rPr>
              <a:t>Lese/Skrive  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Samtidighetsmodeller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Pessimistisk </a:t>
            </a:r>
            <a:r>
              <a:rPr lang="nb-NO" dirty="0" smtClean="0"/>
              <a:t>samtidighet</a:t>
            </a:r>
          </a:p>
          <a:p>
            <a:pPr lvl="1"/>
            <a:r>
              <a:rPr lang="nb-NO" dirty="0" smtClean="0"/>
              <a:t>Antar at transaksjoner kommer i konflikt og forhindrer det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Tar låser under lesing – unngår konflikter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Transaksjoner må vente på hverandre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Samtidighetsmodeller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Optimistisk</a:t>
            </a:r>
            <a:r>
              <a:rPr lang="nb-NO" dirty="0" smtClean="0"/>
              <a:t> samtidighet</a:t>
            </a:r>
          </a:p>
          <a:p>
            <a:pPr lvl="1"/>
            <a:r>
              <a:rPr lang="nb-NO" dirty="0" smtClean="0"/>
              <a:t>Antar at vi </a:t>
            </a:r>
            <a:r>
              <a:rPr lang="nb-NO" b="1" i="1" dirty="0" smtClean="0"/>
              <a:t>ikke</a:t>
            </a:r>
            <a:r>
              <a:rPr lang="nb-NO" dirty="0" smtClean="0"/>
              <a:t> kommer i konflikt med andres skriving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Ingen låser når vi leser, får en gammel versjon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Ingen venting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Skrivekonflikt </a:t>
            </a:r>
            <a:r>
              <a:rPr lang="nb-NO" dirty="0" smtClean="0">
                <a:sym typeface="Wingdings" pitchFamily="2" charset="2"/>
              </a:rPr>
              <a:t> rulles tilbake</a:t>
            </a:r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Lost </a:t>
            </a:r>
            <a:r>
              <a:rPr lang="nb-NO" dirty="0" err="1" smtClean="0"/>
              <a:t>Update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Tran1</a:t>
            </a:r>
            <a:endParaRPr lang="nb-NO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4885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Tran2</a:t>
            </a:r>
            <a:endParaRPr lang="nb-NO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4446" y="4214818"/>
            <a:ext cx="7215206" cy="1588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Tid</a:t>
            </a:r>
            <a:endParaRPr lang="nb-NO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428728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X=10</a:t>
            </a:r>
            <a:endParaRPr lang="nb-NO" dirty="0"/>
          </a:p>
        </p:txBody>
      </p:sp>
      <p:sp>
        <p:nvSpPr>
          <p:cNvPr id="11" name="Rounded Rectangle 10"/>
          <p:cNvSpPr/>
          <p:nvPr/>
        </p:nvSpPr>
        <p:spPr>
          <a:xfrm>
            <a:off x="5715008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X=20</a:t>
            </a:r>
            <a:endParaRPr lang="nb-NO" dirty="0"/>
          </a:p>
        </p:txBody>
      </p:sp>
      <p:sp>
        <p:nvSpPr>
          <p:cNvPr id="12" name="Rounded Rectangle 11"/>
          <p:cNvSpPr/>
          <p:nvPr/>
        </p:nvSpPr>
        <p:spPr>
          <a:xfrm>
            <a:off x="7358082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Explosion 1 12"/>
          <p:cNvSpPr/>
          <p:nvPr/>
        </p:nvSpPr>
        <p:spPr>
          <a:xfrm>
            <a:off x="7143768" y="3857628"/>
            <a:ext cx="1285884" cy="78581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X=25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Les X</a:t>
            </a:r>
            <a:br>
              <a:rPr lang="nb-NO" dirty="0" smtClean="0"/>
            </a:br>
            <a:r>
              <a:rPr lang="nb-NO" dirty="0" smtClean="0"/>
              <a:t>(10)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X=X+15</a:t>
            </a:r>
            <a:br>
              <a:rPr lang="nb-NO" dirty="0" smtClean="0"/>
            </a:br>
            <a:r>
              <a:rPr lang="nb-NO" dirty="0" smtClean="0"/>
              <a:t>(25)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7358082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Skriv X</a:t>
            </a:r>
            <a:endParaRPr lang="nb-NO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287679" y="368072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323661" y="367733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324058" y="339158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71670" y="528638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Les X</a:t>
            </a:r>
            <a:br>
              <a:rPr lang="nb-NO" dirty="0" smtClean="0"/>
            </a:br>
            <a:r>
              <a:rPr lang="nb-NO" dirty="0" smtClean="0"/>
              <a:t>(10)</a:t>
            </a:r>
            <a:endParaRPr lang="nb-NO" dirty="0"/>
          </a:p>
        </p:txBody>
      </p:sp>
      <p:sp>
        <p:nvSpPr>
          <p:cNvPr id="26" name="TextBox 25"/>
          <p:cNvSpPr txBox="1"/>
          <p:nvPr/>
        </p:nvSpPr>
        <p:spPr>
          <a:xfrm>
            <a:off x="3929058" y="528638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X=X+10</a:t>
            </a:r>
            <a:br>
              <a:rPr lang="nb-NO" dirty="0" smtClean="0"/>
            </a:br>
            <a:r>
              <a:rPr lang="nb-NO" dirty="0" smtClean="0"/>
              <a:t>(20)</a:t>
            </a:r>
            <a:endParaRPr lang="nb-NO" dirty="0"/>
          </a:p>
        </p:txBody>
      </p:sp>
      <p:sp>
        <p:nvSpPr>
          <p:cNvPr id="27" name="TextBox 26"/>
          <p:cNvSpPr txBox="1"/>
          <p:nvPr/>
        </p:nvSpPr>
        <p:spPr>
          <a:xfrm>
            <a:off x="5643570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Skriv X</a:t>
            </a:r>
            <a:endParaRPr lang="nb-NO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66207" y="474890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966471" y="474890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538107" y="474890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Callout 30"/>
          <p:cNvSpPr/>
          <p:nvPr/>
        </p:nvSpPr>
        <p:spPr>
          <a:xfrm>
            <a:off x="5286380" y="500042"/>
            <a:ext cx="3286148" cy="714380"/>
          </a:xfrm>
          <a:prstGeom prst="wedgeEllipseCallout">
            <a:avLst>
              <a:gd name="adj1" fmla="val -118402"/>
              <a:gd name="adj2" fmla="val 877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To transaksjoner overskriver hverandre</a:t>
            </a:r>
            <a:endParaRPr lang="nb-NO" dirty="0"/>
          </a:p>
        </p:txBody>
      </p:sp>
      <p:sp>
        <p:nvSpPr>
          <p:cNvPr id="32" name="TextBox 31"/>
          <p:cNvSpPr txBox="1"/>
          <p:nvPr/>
        </p:nvSpPr>
        <p:spPr>
          <a:xfrm>
            <a:off x="357158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Sjeldent særlig bra…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25" grpId="0"/>
      <p:bldP spid="26" grpId="0"/>
      <p:bldP spid="27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Dirty</a:t>
            </a:r>
            <a:r>
              <a:rPr lang="nb-NO" dirty="0" smtClean="0"/>
              <a:t> </a:t>
            </a:r>
            <a:r>
              <a:rPr lang="nb-NO" dirty="0" err="1" smtClean="0"/>
              <a:t>Read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Tran1</a:t>
            </a:r>
            <a:endParaRPr lang="nb-NO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4885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Tran2</a:t>
            </a:r>
            <a:endParaRPr lang="nb-NO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4446" y="4214818"/>
            <a:ext cx="7215206" cy="1588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Tid</a:t>
            </a:r>
            <a:endParaRPr lang="nb-NO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428728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X=10</a:t>
            </a:r>
            <a:endParaRPr lang="nb-NO" dirty="0"/>
          </a:p>
        </p:txBody>
      </p:sp>
      <p:sp>
        <p:nvSpPr>
          <p:cNvPr id="11" name="Rounded Rectangle 10"/>
          <p:cNvSpPr/>
          <p:nvPr/>
        </p:nvSpPr>
        <p:spPr>
          <a:xfrm>
            <a:off x="4786314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X=25</a:t>
            </a:r>
            <a:endParaRPr lang="nb-NO" dirty="0"/>
          </a:p>
        </p:txBody>
      </p:sp>
      <p:sp>
        <p:nvSpPr>
          <p:cNvPr id="12" name="Rounded Rectangle 11"/>
          <p:cNvSpPr/>
          <p:nvPr/>
        </p:nvSpPr>
        <p:spPr>
          <a:xfrm>
            <a:off x="6572264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X=10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Les X</a:t>
            </a:r>
            <a:br>
              <a:rPr lang="nb-NO" dirty="0" smtClean="0"/>
            </a:br>
            <a:r>
              <a:rPr lang="nb-NO" dirty="0" smtClean="0"/>
              <a:t>(10)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X=X+15</a:t>
            </a:r>
            <a:br>
              <a:rPr lang="nb-NO" dirty="0" smtClean="0"/>
            </a:br>
            <a:r>
              <a:rPr lang="nb-NO" dirty="0" smtClean="0"/>
              <a:t>(25)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Skriv X</a:t>
            </a:r>
            <a:endParaRPr lang="nb-NO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287679" y="368072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4967" y="367733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609414" y="339158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43570" y="528638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FF0000"/>
                </a:solidFill>
              </a:rPr>
              <a:t>Les X</a:t>
            </a:r>
            <a:br>
              <a:rPr lang="nb-NO" b="1" dirty="0" smtClean="0">
                <a:solidFill>
                  <a:srgbClr val="FF0000"/>
                </a:solidFill>
              </a:rPr>
            </a:br>
            <a:r>
              <a:rPr lang="nb-NO" b="1" dirty="0" smtClean="0">
                <a:solidFill>
                  <a:srgbClr val="FF0000"/>
                </a:solidFill>
              </a:rPr>
              <a:t>(25)</a:t>
            </a:r>
            <a:endParaRPr lang="nb-NO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5538107" y="474890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29388" y="25003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Rollback</a:t>
            </a:r>
            <a:endParaRPr lang="nb-NO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395363" y="339158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Callout 33"/>
          <p:cNvSpPr/>
          <p:nvPr/>
        </p:nvSpPr>
        <p:spPr>
          <a:xfrm>
            <a:off x="5286380" y="500042"/>
            <a:ext cx="3643338" cy="785818"/>
          </a:xfrm>
          <a:prstGeom prst="wedgeEllipseCallout">
            <a:avLst>
              <a:gd name="adj1" fmla="val -118402"/>
              <a:gd name="adj2" fmla="val 877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Leser </a:t>
            </a:r>
            <a:r>
              <a:rPr lang="nb-NO" dirty="0" err="1" smtClean="0"/>
              <a:t>ucommittede</a:t>
            </a:r>
            <a:r>
              <a:rPr lang="nb-NO" dirty="0" smtClean="0"/>
              <a:t> data (kan forsvinne igjen)</a:t>
            </a:r>
            <a:endParaRPr lang="nb-NO" dirty="0"/>
          </a:p>
        </p:txBody>
      </p:sp>
      <p:sp>
        <p:nvSpPr>
          <p:cNvPr id="35" name="TextBox 34"/>
          <p:cNvSpPr txBox="1"/>
          <p:nvPr/>
        </p:nvSpPr>
        <p:spPr>
          <a:xfrm>
            <a:off x="357158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Kan bedre ytelse der det ikke er så farlig (eks. rapporter)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  <p:bldP spid="15" grpId="0"/>
      <p:bldP spid="16" grpId="0"/>
      <p:bldP spid="27" grpId="0"/>
      <p:bldP spid="31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Non-Repeatable</a:t>
            </a:r>
            <a:r>
              <a:rPr lang="nb-NO" dirty="0" smtClean="0"/>
              <a:t> </a:t>
            </a:r>
            <a:r>
              <a:rPr lang="nb-NO" dirty="0" err="1" smtClean="0"/>
              <a:t>Read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Tran1</a:t>
            </a:r>
            <a:endParaRPr lang="nb-NO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4885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Tran2</a:t>
            </a:r>
            <a:endParaRPr lang="nb-NO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4446" y="4214818"/>
            <a:ext cx="7215206" cy="1588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Tid</a:t>
            </a:r>
            <a:endParaRPr lang="nb-NO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428728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X=10</a:t>
            </a:r>
            <a:endParaRPr lang="nb-NO" dirty="0"/>
          </a:p>
        </p:txBody>
      </p:sp>
      <p:sp>
        <p:nvSpPr>
          <p:cNvPr id="11" name="Rounded Rectangle 10"/>
          <p:cNvSpPr/>
          <p:nvPr/>
        </p:nvSpPr>
        <p:spPr>
          <a:xfrm>
            <a:off x="4786314" y="4000504"/>
            <a:ext cx="7858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X=25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Les X</a:t>
            </a:r>
            <a:br>
              <a:rPr lang="nb-NO" dirty="0" smtClean="0"/>
            </a:br>
            <a:r>
              <a:rPr lang="nb-NO" dirty="0" smtClean="0"/>
              <a:t>(10)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X=X+15</a:t>
            </a:r>
            <a:br>
              <a:rPr lang="nb-NO" dirty="0" smtClean="0"/>
            </a:br>
            <a:r>
              <a:rPr lang="nb-NO" dirty="0" smtClean="0"/>
              <a:t>(25)</a:t>
            </a:r>
            <a:endParaRPr lang="nb-NO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Skriv X</a:t>
            </a:r>
            <a:endParaRPr lang="nb-NO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287679" y="368072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4967" y="367733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609414" y="339158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43570" y="528638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FF0000"/>
                </a:solidFill>
              </a:rPr>
              <a:t>Les X</a:t>
            </a:r>
            <a:br>
              <a:rPr lang="nb-NO" b="1" dirty="0" smtClean="0">
                <a:solidFill>
                  <a:srgbClr val="FF0000"/>
                </a:solidFill>
              </a:rPr>
            </a:br>
            <a:r>
              <a:rPr lang="nb-NO" b="1" dirty="0" smtClean="0">
                <a:solidFill>
                  <a:srgbClr val="FF0000"/>
                </a:solidFill>
              </a:rPr>
              <a:t>(25)</a:t>
            </a:r>
            <a:endParaRPr lang="nb-NO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5538107" y="474890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57290" y="535782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Les X</a:t>
            </a:r>
            <a:br>
              <a:rPr lang="nb-NO" dirty="0" smtClean="0"/>
            </a:br>
            <a:r>
              <a:rPr lang="nb-NO" dirty="0" smtClean="0"/>
              <a:t>(10)</a:t>
            </a:r>
            <a:endParaRPr lang="nb-NO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251827" y="482034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Callout 25"/>
          <p:cNvSpPr/>
          <p:nvPr/>
        </p:nvSpPr>
        <p:spPr>
          <a:xfrm>
            <a:off x="5286380" y="500042"/>
            <a:ext cx="3286148" cy="642942"/>
          </a:xfrm>
          <a:prstGeom prst="wedgeEllipseCallout">
            <a:avLst>
              <a:gd name="adj1" fmla="val -118402"/>
              <a:gd name="adj2" fmla="val 877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Gjentatt lesing ulik i samme transaksjon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  <p:bldP spid="27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Phantoms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Tran1</a:t>
            </a:r>
            <a:endParaRPr lang="nb-NO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4885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Tran2</a:t>
            </a:r>
            <a:endParaRPr lang="nb-NO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14446" y="4214818"/>
            <a:ext cx="7215206" cy="1588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20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Tid</a:t>
            </a:r>
            <a:endParaRPr lang="nb-NO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28926" y="2071678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INSERT  (ID, Navn)</a:t>
            </a:r>
            <a:br>
              <a:rPr lang="nb-NO" dirty="0" smtClean="0"/>
            </a:br>
            <a:r>
              <a:rPr lang="nb-NO" dirty="0" smtClean="0"/>
              <a:t>(4, Nissen)</a:t>
            </a:r>
            <a:endParaRPr lang="nb-NO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037777" y="368072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28794" y="5357826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SELECT COUNT(*)</a:t>
            </a:r>
            <a:br>
              <a:rPr lang="nb-NO" dirty="0" smtClean="0"/>
            </a:br>
            <a:r>
              <a:rPr lang="nb-NO" dirty="0" smtClean="0"/>
              <a:t>WHERE </a:t>
            </a:r>
            <a:r>
              <a:rPr lang="nb-NO" dirty="0" err="1" smtClean="0"/>
              <a:t>Name</a:t>
            </a:r>
            <a:r>
              <a:rPr lang="nb-NO" dirty="0" smtClean="0"/>
              <a:t> = ’Nissen’</a:t>
            </a:r>
            <a:br>
              <a:rPr lang="nb-NO" dirty="0" smtClean="0"/>
            </a:br>
            <a:r>
              <a:rPr lang="nb-NO" b="1" dirty="0" smtClean="0"/>
              <a:t>(1)</a:t>
            </a:r>
            <a:endParaRPr lang="nb-NO" b="1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2752026" y="4820347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Callout 18"/>
          <p:cNvSpPr/>
          <p:nvPr/>
        </p:nvSpPr>
        <p:spPr>
          <a:xfrm>
            <a:off x="5286380" y="500042"/>
            <a:ext cx="3286148" cy="642942"/>
          </a:xfrm>
          <a:prstGeom prst="wedgeEllipseCallout">
            <a:avLst>
              <a:gd name="adj1" fmla="val -118402"/>
              <a:gd name="adj2" fmla="val 877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Data ”dukker opp”</a:t>
            </a:r>
            <a:endParaRPr lang="nb-NO" dirty="0"/>
          </a:p>
        </p:txBody>
      </p:sp>
      <p:sp>
        <p:nvSpPr>
          <p:cNvPr id="25" name="Oval 24"/>
          <p:cNvSpPr/>
          <p:nvPr/>
        </p:nvSpPr>
        <p:spPr>
          <a:xfrm>
            <a:off x="1214414" y="3714752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ounded Rectangle 25"/>
          <p:cNvSpPr/>
          <p:nvPr/>
        </p:nvSpPr>
        <p:spPr>
          <a:xfrm>
            <a:off x="1643042" y="4000504"/>
            <a:ext cx="1143008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3, Nissen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7620" y="3714752"/>
            <a:ext cx="200026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28"/>
          <p:cNvSpPr/>
          <p:nvPr/>
        </p:nvSpPr>
        <p:spPr>
          <a:xfrm>
            <a:off x="4286248" y="3786190"/>
            <a:ext cx="1143008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3, Nissen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429124" y="4214818"/>
            <a:ext cx="1143008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4, Nissen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4942" y="5286388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SELECT COUNT(*)</a:t>
            </a:r>
            <a:br>
              <a:rPr lang="nb-NO" b="1" dirty="0" smtClean="0"/>
            </a:br>
            <a:r>
              <a:rPr lang="nb-NO" b="1" dirty="0" smtClean="0"/>
              <a:t>WHERE </a:t>
            </a:r>
            <a:r>
              <a:rPr lang="nb-NO" b="1" dirty="0" err="1" smtClean="0"/>
              <a:t>Name</a:t>
            </a:r>
            <a:r>
              <a:rPr lang="nb-NO" b="1" dirty="0" smtClean="0"/>
              <a:t> = ’Nissen’</a:t>
            </a:r>
            <a:r>
              <a:rPr lang="nb-NO" b="1" dirty="0" smtClean="0">
                <a:solidFill>
                  <a:srgbClr val="FF0000"/>
                </a:solidFill>
              </a:rPr>
              <a:t/>
            </a:r>
            <a:br>
              <a:rPr lang="nb-NO" b="1" dirty="0" smtClean="0">
                <a:solidFill>
                  <a:srgbClr val="FF0000"/>
                </a:solidFill>
              </a:rPr>
            </a:br>
            <a:r>
              <a:rPr lang="nb-NO" b="1" dirty="0" smtClean="0">
                <a:solidFill>
                  <a:srgbClr val="FF0000"/>
                </a:solidFill>
              </a:rPr>
              <a:t>(2)</a:t>
            </a:r>
            <a:endParaRPr lang="nb-NO" b="1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038174" y="4748909"/>
            <a:ext cx="10681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43702" y="185736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 smtClean="0">
                <a:solidFill>
                  <a:srgbClr val="FF0000"/>
                </a:solidFill>
              </a:rPr>
              <a:t>Demo</a:t>
            </a:r>
            <a:endParaRPr lang="nb-NO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8" grpId="0" animBg="1"/>
      <p:bldP spid="29" grpId="0" animBg="1"/>
      <p:bldP spid="31" grpId="0" animBg="1"/>
      <p:bldP spid="3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Isolasjonsnivåer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Egenskap for en transaksjon</a:t>
            </a:r>
          </a:p>
          <a:p>
            <a:pPr lvl="1"/>
            <a:r>
              <a:rPr lang="nb-NO" dirty="0" smtClean="0"/>
              <a:t>SET TRANSACTION ISOLATION LEVEL …</a:t>
            </a:r>
          </a:p>
          <a:p>
            <a:pPr lvl="1"/>
            <a:r>
              <a:rPr lang="nb-NO" dirty="0" err="1" smtClean="0"/>
              <a:t>conn.BeginTransaction</a:t>
            </a:r>
            <a:r>
              <a:rPr lang="nb-NO" dirty="0" smtClean="0"/>
              <a:t>(</a:t>
            </a:r>
            <a:r>
              <a:rPr lang="nb-NO" dirty="0" err="1" smtClean="0">
                <a:solidFill>
                  <a:srgbClr val="2B91AF"/>
                </a:solidFill>
              </a:rPr>
              <a:t>IsolationLevel.Serializable</a:t>
            </a:r>
            <a:r>
              <a:rPr lang="nb-NO" dirty="0" smtClean="0">
                <a:solidFill>
                  <a:srgbClr val="2B91AF"/>
                </a:solidFill>
              </a:rPr>
              <a:t>)</a:t>
            </a:r>
            <a:r>
              <a:rPr lang="nb-NO" dirty="0" smtClean="0"/>
              <a:t>;</a:t>
            </a:r>
          </a:p>
          <a:p>
            <a:endParaRPr lang="nb-NO" dirty="0" smtClean="0"/>
          </a:p>
          <a:p>
            <a:r>
              <a:rPr lang="nb-NO" dirty="0" smtClean="0"/>
              <a:t>Definerer hvilke effekter du tillater</a:t>
            </a:r>
          </a:p>
          <a:p>
            <a:endParaRPr lang="nb-NO" dirty="0" smtClean="0"/>
          </a:p>
          <a:p>
            <a:r>
              <a:rPr lang="nb-NO" dirty="0" smtClean="0"/>
              <a:t>Hvor isolert trans. skal være fra andre trans’ endringer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Isolasjonsnivåer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Høy isolasjon – Lav samtidighet, ressurskrevende</a:t>
            </a:r>
          </a:p>
          <a:p>
            <a:endParaRPr lang="en-US" dirty="0" smtClean="0"/>
          </a:p>
          <a:p>
            <a:r>
              <a:rPr lang="en-US" dirty="0" err="1" smtClean="0"/>
              <a:t>Lav</a:t>
            </a:r>
            <a:r>
              <a:rPr lang="en-US" dirty="0" smtClean="0"/>
              <a:t> </a:t>
            </a:r>
            <a:r>
              <a:rPr lang="en-US" dirty="0" err="1" smtClean="0"/>
              <a:t>isolasjon</a:t>
            </a:r>
            <a:r>
              <a:rPr lang="en-US" dirty="0" smtClean="0"/>
              <a:t> – H</a:t>
            </a:r>
            <a:r>
              <a:rPr lang="nb-NO" dirty="0" smtClean="0"/>
              <a:t>øy samtidighet, minimalt overhead</a:t>
            </a:r>
          </a:p>
          <a:p>
            <a:pPr>
              <a:buNone/>
            </a:pPr>
            <a:endParaRPr lang="nb-NO" dirty="0" smtClean="0"/>
          </a:p>
          <a:p>
            <a:pPr lvl="2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000" dirty="0" smtClean="0"/>
              <a:t>Isolasjonsnivåer (</a:t>
            </a:r>
            <a:r>
              <a:rPr lang="en-US" sz="4000" dirty="0" smtClean="0"/>
              <a:t>&lt;= </a:t>
            </a:r>
            <a:r>
              <a:rPr lang="nb-NO" sz="4000" dirty="0" err="1" smtClean="0"/>
              <a:t>Shiloh</a:t>
            </a:r>
            <a:r>
              <a:rPr lang="nb-NO" sz="4000" dirty="0" smtClean="0"/>
              <a:t>, SQL2000)</a:t>
            </a:r>
            <a:endParaRPr lang="nb-NO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2000240"/>
          <a:ext cx="8452139" cy="289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581"/>
                <a:gridCol w="1591188"/>
                <a:gridCol w="1457034"/>
                <a:gridCol w="1981010"/>
                <a:gridCol w="1338326"/>
              </a:tblGrid>
              <a:tr h="570599">
                <a:tc>
                  <a:txBody>
                    <a:bodyPr/>
                    <a:lstStyle/>
                    <a:p>
                      <a:r>
                        <a:rPr lang="nb-NO" dirty="0" smtClean="0"/>
                        <a:t>Isolasjonsnivå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Lost </a:t>
                      </a:r>
                      <a:r>
                        <a:rPr lang="nb-NO" dirty="0" err="1" smtClean="0"/>
                        <a:t>Updates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Dirty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Reads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Non-Repeatable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/>
                        <a:t>Phantoms</a:t>
                      </a:r>
                      <a:endParaRPr lang="nb-NO" dirty="0"/>
                    </a:p>
                  </a:txBody>
                  <a:tcPr anchor="ctr"/>
                </a:tc>
              </a:tr>
              <a:tr h="570599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Read</a:t>
                      </a:r>
                      <a:r>
                        <a:rPr lang="nb-NO" dirty="0" smtClean="0"/>
                        <a:t> </a:t>
                      </a:r>
                      <a:r>
                        <a:rPr lang="nb-NO" dirty="0" err="1" smtClean="0"/>
                        <a:t>Uncommited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815140">
                <a:tc>
                  <a:txBody>
                    <a:bodyPr/>
                    <a:lstStyle/>
                    <a:p>
                      <a:r>
                        <a:rPr lang="nb-NO" b="1" dirty="0" err="1" smtClean="0"/>
                        <a:t>Read</a:t>
                      </a:r>
                      <a:r>
                        <a:rPr lang="nb-NO" b="1" dirty="0" smtClean="0"/>
                        <a:t> </a:t>
                      </a:r>
                      <a:r>
                        <a:rPr lang="nb-NO" b="1" dirty="0" err="1" smtClean="0"/>
                        <a:t>Committed</a:t>
                      </a:r>
                      <a:r>
                        <a:rPr lang="nb-NO" b="1" baseline="0" dirty="0" smtClean="0"/>
                        <a:t> (</a:t>
                      </a:r>
                      <a:r>
                        <a:rPr lang="nb-NO" b="1" baseline="0" dirty="0" err="1" smtClean="0"/>
                        <a:t>default</a:t>
                      </a:r>
                      <a:r>
                        <a:rPr lang="nb-NO" b="1" baseline="0" dirty="0" smtClean="0"/>
                        <a:t>)</a:t>
                      </a:r>
                      <a:endParaRPr lang="nb-NO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70599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Repeatable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Read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30585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Serializable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8" name="Line Callout 3 7"/>
          <p:cNvSpPr/>
          <p:nvPr/>
        </p:nvSpPr>
        <p:spPr>
          <a:xfrm>
            <a:off x="571472" y="5643578"/>
            <a:ext cx="2500330" cy="57150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458401"/>
              <a:gd name="adj6" fmla="val -15036"/>
              <a:gd name="adj7" fmla="val -491933"/>
              <a:gd name="adj8" fmla="val -9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Forhindrer kun fysisk korrupte data</a:t>
            </a:r>
            <a:endParaRPr lang="nb-NO" dirty="0"/>
          </a:p>
        </p:txBody>
      </p:sp>
      <p:sp>
        <p:nvSpPr>
          <p:cNvPr id="9" name="Line Callout 3 8"/>
          <p:cNvSpPr/>
          <p:nvPr/>
        </p:nvSpPr>
        <p:spPr>
          <a:xfrm>
            <a:off x="571472" y="4929198"/>
            <a:ext cx="1643074" cy="57150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12820"/>
              <a:gd name="adj6" fmla="val -17380"/>
              <a:gd name="adj7" fmla="val -30626"/>
              <a:gd name="adj8" fmla="val -9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Fullstendig isolasjon</a:t>
            </a:r>
            <a:endParaRPr lang="nb-NO" dirty="0"/>
          </a:p>
        </p:txBody>
      </p:sp>
      <p:sp>
        <p:nvSpPr>
          <p:cNvPr id="6" name="Line Callout 3 5"/>
          <p:cNvSpPr/>
          <p:nvPr/>
        </p:nvSpPr>
        <p:spPr>
          <a:xfrm>
            <a:off x="5643570" y="5786454"/>
            <a:ext cx="2428892" cy="64294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23097"/>
              <a:gd name="adj6" fmla="val -65050"/>
              <a:gd name="adj7" fmla="val -335859"/>
              <a:gd name="adj8" fmla="val -84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Ikke ved </a:t>
            </a:r>
            <a:r>
              <a:rPr lang="nb-NO" dirty="0" err="1" smtClean="0"/>
              <a:t>enkelt-statement</a:t>
            </a:r>
            <a:r>
              <a:rPr lang="nb-NO" dirty="0" smtClean="0"/>
              <a:t> UPDATE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6000768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 smtClean="0">
                <a:solidFill>
                  <a:srgbClr val="FF0000"/>
                </a:solidFill>
              </a:rPr>
              <a:t>Demo</a:t>
            </a:r>
            <a:endParaRPr lang="nb-NO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Transaksjoner</a:t>
            </a:r>
          </a:p>
          <a:p>
            <a:r>
              <a:rPr lang="nb-NO" dirty="0" smtClean="0"/>
              <a:t>ACID, transaksjonslogging</a:t>
            </a:r>
          </a:p>
          <a:p>
            <a:r>
              <a:rPr lang="nb-NO" dirty="0" smtClean="0"/>
              <a:t>Samtidighet og effekter av samtidighet</a:t>
            </a:r>
          </a:p>
          <a:p>
            <a:r>
              <a:rPr lang="nb-NO" dirty="0" smtClean="0"/>
              <a:t>Isolasjonsnivåer</a:t>
            </a:r>
          </a:p>
          <a:p>
            <a:r>
              <a:rPr lang="nb-NO" dirty="0" err="1" smtClean="0"/>
              <a:t>Deadlocks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MVCC (</a:t>
            </a:r>
            <a:r>
              <a:rPr lang="en-US" dirty="0" smtClean="0"/>
              <a:t>&gt;= </a:t>
            </a:r>
            <a:r>
              <a:rPr lang="nb-NO" dirty="0" smtClean="0"/>
              <a:t>Yukon, SQL2005)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Multi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Concurrency</a:t>
            </a:r>
            <a:r>
              <a:rPr lang="nb-NO" dirty="0" smtClean="0"/>
              <a:t> Control</a:t>
            </a:r>
          </a:p>
          <a:p>
            <a:r>
              <a:rPr lang="nb-NO" dirty="0" smtClean="0"/>
              <a:t>Optimistisk samtidighet</a:t>
            </a:r>
          </a:p>
          <a:p>
            <a:endParaRPr lang="nb-NO" dirty="0" smtClean="0"/>
          </a:p>
          <a:p>
            <a:r>
              <a:rPr lang="nb-NO" dirty="0" smtClean="0"/>
              <a:t>God idé: Snapshot </a:t>
            </a:r>
            <a:r>
              <a:rPr lang="nb-NO" dirty="0" err="1" smtClean="0"/>
              <a:t>Isolation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  <p:sp>
        <p:nvSpPr>
          <p:cNvPr id="4" name="Oval Callout 3"/>
          <p:cNvSpPr/>
          <p:nvPr/>
        </p:nvSpPr>
        <p:spPr>
          <a:xfrm>
            <a:off x="5929290" y="2143116"/>
            <a:ext cx="3214710" cy="642942"/>
          </a:xfrm>
          <a:prstGeom prst="wedgeEllipseCallout">
            <a:avLst>
              <a:gd name="adj1" fmla="val -99602"/>
              <a:gd name="adj2" fmla="val 31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Tar ikke låser, får gammel versjon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Deadlocks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Når to (eller flere) oppgaver/transaksjoner blokkerer hverandre og ingen kommer videre</a:t>
            </a:r>
          </a:p>
          <a:p>
            <a:endParaRPr lang="nb-NO" dirty="0" smtClean="0"/>
          </a:p>
          <a:p>
            <a:r>
              <a:rPr lang="nb-NO" dirty="0" smtClean="0"/>
              <a:t>En velges som </a:t>
            </a:r>
            <a:r>
              <a:rPr lang="nb-NO" i="1" dirty="0" err="1" smtClean="0"/>
              <a:t>deadlock</a:t>
            </a:r>
            <a:r>
              <a:rPr lang="nb-NO" i="1" dirty="0" smtClean="0"/>
              <a:t> </a:t>
            </a:r>
            <a:r>
              <a:rPr lang="nb-NO" i="1" dirty="0" err="1" smtClean="0"/>
              <a:t>victim</a:t>
            </a:r>
            <a:endParaRPr lang="nb-NO" dirty="0" smtClean="0"/>
          </a:p>
          <a:p>
            <a:pPr>
              <a:buNone/>
            </a:pPr>
            <a:endParaRPr lang="nb-NO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6786578" y="0"/>
          <a:ext cx="2357422" cy="200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571744"/>
            <a:ext cx="121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Tran 1</a:t>
            </a:r>
            <a:endParaRPr lang="nb-NO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929198"/>
            <a:ext cx="121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Tran 2</a:t>
            </a:r>
            <a:endParaRPr lang="nb-NO" sz="2400" b="1" dirty="0"/>
          </a:p>
        </p:txBody>
      </p:sp>
      <p:grpSp>
        <p:nvGrpSpPr>
          <p:cNvPr id="3" name="Group 30"/>
          <p:cNvGrpSpPr/>
          <p:nvPr/>
        </p:nvGrpSpPr>
        <p:grpSpPr>
          <a:xfrm>
            <a:off x="1391905" y="2080805"/>
            <a:ext cx="2579698" cy="676119"/>
            <a:chOff x="3005" y="18107"/>
            <a:chExt cx="2579698" cy="676119"/>
          </a:xfrm>
        </p:grpSpPr>
        <p:sp>
          <p:nvSpPr>
            <p:cNvPr id="44" name="Rounded Rectangle 43"/>
            <p:cNvSpPr/>
            <p:nvPr/>
          </p:nvSpPr>
          <p:spPr>
            <a:xfrm>
              <a:off x="3005" y="18107"/>
              <a:ext cx="2579698" cy="6761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3005" y="18107"/>
              <a:ext cx="2579698" cy="45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800" b="1" kern="1200" dirty="0" err="1" smtClean="0"/>
                <a:t>Exclusive</a:t>
              </a:r>
              <a:r>
                <a:rPr lang="nb-NO" sz="1800" b="1" kern="1200" dirty="0" smtClean="0"/>
                <a:t> (Foo.RID1)</a:t>
              </a:r>
              <a:endParaRPr lang="nb-NO" sz="1800" b="1" kern="1200" dirty="0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920277" y="2531551"/>
            <a:ext cx="2579698" cy="864000"/>
            <a:chOff x="531377" y="468853"/>
            <a:chExt cx="2579698" cy="864000"/>
          </a:xfrm>
        </p:grpSpPr>
        <p:sp>
          <p:nvSpPr>
            <p:cNvPr id="42" name="Rounded Rectangle 41"/>
            <p:cNvSpPr/>
            <p:nvPr/>
          </p:nvSpPr>
          <p:spPr>
            <a:xfrm>
              <a:off x="531377" y="468853"/>
              <a:ext cx="2579698" cy="864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ounded Rectangle 6"/>
            <p:cNvSpPr/>
            <p:nvPr/>
          </p:nvSpPr>
          <p:spPr>
            <a:xfrm>
              <a:off x="556683" y="494159"/>
              <a:ext cx="2529086" cy="813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800" kern="1200" dirty="0" smtClean="0"/>
                <a:t>INSERT </a:t>
              </a:r>
              <a:r>
                <a:rPr lang="nb-NO" sz="1800" kern="1200" dirty="0" err="1" smtClean="0"/>
                <a:t>Foo</a:t>
              </a:r>
              <a:r>
                <a:rPr lang="nb-NO" dirty="0" smtClean="0"/>
                <a:t/>
              </a:r>
              <a:br>
                <a:rPr lang="nb-NO" dirty="0" smtClean="0"/>
              </a:br>
              <a:r>
                <a:rPr lang="nb-NO" dirty="0" smtClean="0"/>
                <a:t>VALUES (1)</a:t>
              </a:r>
              <a:endParaRPr lang="nb-NO" sz="1800" kern="1200" dirty="0"/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4362676" y="1985044"/>
            <a:ext cx="829074" cy="642270"/>
            <a:chOff x="2973776" y="-77654"/>
            <a:chExt cx="829074" cy="642270"/>
          </a:xfrm>
        </p:grpSpPr>
        <p:sp>
          <p:nvSpPr>
            <p:cNvPr id="40" name="Right Arrow 39"/>
            <p:cNvSpPr/>
            <p:nvPr/>
          </p:nvSpPr>
          <p:spPr>
            <a:xfrm>
              <a:off x="2973776" y="-77654"/>
              <a:ext cx="829074" cy="64227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8"/>
            <p:cNvSpPr/>
            <p:nvPr/>
          </p:nvSpPr>
          <p:spPr>
            <a:xfrm>
              <a:off x="2973776" y="50800"/>
              <a:ext cx="636393" cy="3853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200" kern="1200"/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5535896" y="2080805"/>
            <a:ext cx="2579698" cy="676119"/>
            <a:chOff x="4146996" y="18107"/>
            <a:chExt cx="2579698" cy="676119"/>
          </a:xfrm>
        </p:grpSpPr>
        <p:sp>
          <p:nvSpPr>
            <p:cNvPr id="38" name="Rounded Rectangle 37"/>
            <p:cNvSpPr/>
            <p:nvPr/>
          </p:nvSpPr>
          <p:spPr>
            <a:xfrm>
              <a:off x="4146996" y="18107"/>
              <a:ext cx="2579698" cy="6761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10"/>
            <p:cNvSpPr/>
            <p:nvPr/>
          </p:nvSpPr>
          <p:spPr>
            <a:xfrm>
              <a:off x="4146996" y="18107"/>
              <a:ext cx="2579698" cy="45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800" b="1" kern="1200" dirty="0" err="1" smtClean="0"/>
                <a:t>Shared</a:t>
              </a:r>
              <a:r>
                <a:rPr lang="nb-NO" b="1" dirty="0" smtClean="0"/>
                <a:t>(Bar.RID1)</a:t>
              </a:r>
              <a:endParaRPr lang="nb-NO" sz="1800" b="1" kern="1200" dirty="0"/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6064268" y="2565000"/>
            <a:ext cx="2579698" cy="864000"/>
            <a:chOff x="4675368" y="468853"/>
            <a:chExt cx="2579698" cy="864000"/>
          </a:xfrm>
        </p:grpSpPr>
        <p:sp>
          <p:nvSpPr>
            <p:cNvPr id="36" name="Rounded Rectangle 35"/>
            <p:cNvSpPr/>
            <p:nvPr/>
          </p:nvSpPr>
          <p:spPr>
            <a:xfrm>
              <a:off x="4675368" y="468853"/>
              <a:ext cx="2579698" cy="864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12"/>
            <p:cNvSpPr/>
            <p:nvPr/>
          </p:nvSpPr>
          <p:spPr>
            <a:xfrm>
              <a:off x="4700674" y="494159"/>
              <a:ext cx="2529086" cy="813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800" kern="1200" dirty="0" smtClean="0"/>
                <a:t>SELECT *</a:t>
              </a:r>
              <a:br>
                <a:rPr lang="nb-NO" sz="1800" kern="1200" dirty="0" smtClean="0"/>
              </a:br>
              <a:r>
                <a:rPr lang="nb-NO" sz="1800" kern="1200" dirty="0" smtClean="0"/>
                <a:t>FROM Bar</a:t>
              </a:r>
              <a:endParaRPr lang="nb-NO" sz="1800" kern="1200" dirty="0"/>
            </a:p>
          </p:txBody>
        </p:sp>
      </p:grpSp>
      <p:pic>
        <p:nvPicPr>
          <p:cNvPr id="2050" name="Picture 2" descr="C:\Users\HON\AppData\Local\Microsoft\Windows\Temporary Internet Files\Content.IE5\DQL7ZCE9\MCj043385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571612"/>
            <a:ext cx="1057162" cy="1057162"/>
          </a:xfrm>
          <a:prstGeom prst="rect">
            <a:avLst/>
          </a:prstGeom>
          <a:noFill/>
        </p:spPr>
      </p:pic>
      <p:grpSp>
        <p:nvGrpSpPr>
          <p:cNvPr id="11" name="Group 46"/>
          <p:cNvGrpSpPr/>
          <p:nvPr/>
        </p:nvGrpSpPr>
        <p:grpSpPr>
          <a:xfrm>
            <a:off x="1389005" y="4328832"/>
            <a:ext cx="2579698" cy="676119"/>
            <a:chOff x="3005" y="18107"/>
            <a:chExt cx="2579698" cy="676119"/>
          </a:xfrm>
        </p:grpSpPr>
        <p:sp>
          <p:nvSpPr>
            <p:cNvPr id="60" name="Rounded Rectangle 59"/>
            <p:cNvSpPr/>
            <p:nvPr/>
          </p:nvSpPr>
          <p:spPr>
            <a:xfrm>
              <a:off x="3005" y="18107"/>
              <a:ext cx="2579698" cy="6761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4"/>
            <p:cNvSpPr/>
            <p:nvPr/>
          </p:nvSpPr>
          <p:spPr>
            <a:xfrm>
              <a:off x="3005" y="18107"/>
              <a:ext cx="2579698" cy="45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800" b="1" kern="1200" dirty="0" err="1" smtClean="0"/>
                <a:t>Exclusive</a:t>
              </a:r>
              <a:r>
                <a:rPr lang="nb-NO" sz="1800" b="1" kern="1200" dirty="0" smtClean="0"/>
                <a:t> (Bar.RID1)</a:t>
              </a:r>
              <a:endParaRPr lang="nb-NO" sz="1800" b="1" kern="1200" dirty="0"/>
            </a:p>
          </p:txBody>
        </p:sp>
      </p:grpSp>
      <p:grpSp>
        <p:nvGrpSpPr>
          <p:cNvPr id="12" name="Group 47"/>
          <p:cNvGrpSpPr/>
          <p:nvPr/>
        </p:nvGrpSpPr>
        <p:grpSpPr>
          <a:xfrm>
            <a:off x="1917377" y="4779578"/>
            <a:ext cx="2579698" cy="864000"/>
            <a:chOff x="531377" y="468853"/>
            <a:chExt cx="2579698" cy="864000"/>
          </a:xfrm>
        </p:grpSpPr>
        <p:sp>
          <p:nvSpPr>
            <p:cNvPr id="58" name="Rounded Rectangle 57"/>
            <p:cNvSpPr/>
            <p:nvPr/>
          </p:nvSpPr>
          <p:spPr>
            <a:xfrm>
              <a:off x="531377" y="468853"/>
              <a:ext cx="2579698" cy="864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Rounded Rectangle 6"/>
            <p:cNvSpPr/>
            <p:nvPr/>
          </p:nvSpPr>
          <p:spPr>
            <a:xfrm>
              <a:off x="556683" y="494159"/>
              <a:ext cx="2529086" cy="813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800" kern="1200" dirty="0" smtClean="0"/>
                <a:t>INSERT Bar</a:t>
              </a:r>
              <a:br>
                <a:rPr lang="nb-NO" sz="1800" kern="1200" dirty="0" smtClean="0"/>
              </a:br>
              <a:r>
                <a:rPr lang="nb-NO" sz="1800" kern="1200" dirty="0" smtClean="0"/>
                <a:t>VALUES (1)</a:t>
              </a:r>
              <a:endParaRPr lang="nb-NO" sz="1800" kern="1200" dirty="0"/>
            </a:p>
          </p:txBody>
        </p:sp>
      </p:grpSp>
      <p:grpSp>
        <p:nvGrpSpPr>
          <p:cNvPr id="13" name="Group 48"/>
          <p:cNvGrpSpPr/>
          <p:nvPr/>
        </p:nvGrpSpPr>
        <p:grpSpPr>
          <a:xfrm>
            <a:off x="4359776" y="4233071"/>
            <a:ext cx="829074" cy="642270"/>
            <a:chOff x="2973776" y="-77654"/>
            <a:chExt cx="829074" cy="642270"/>
          </a:xfrm>
        </p:grpSpPr>
        <p:sp>
          <p:nvSpPr>
            <p:cNvPr id="56" name="Right Arrow 55"/>
            <p:cNvSpPr/>
            <p:nvPr/>
          </p:nvSpPr>
          <p:spPr>
            <a:xfrm>
              <a:off x="2973776" y="-77654"/>
              <a:ext cx="829074" cy="64227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ight Arrow 8"/>
            <p:cNvSpPr/>
            <p:nvPr/>
          </p:nvSpPr>
          <p:spPr>
            <a:xfrm>
              <a:off x="2973776" y="50800"/>
              <a:ext cx="636393" cy="3853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200" kern="1200"/>
            </a:p>
          </p:txBody>
        </p:sp>
      </p:grpSp>
      <p:grpSp>
        <p:nvGrpSpPr>
          <p:cNvPr id="14" name="Group 49"/>
          <p:cNvGrpSpPr/>
          <p:nvPr/>
        </p:nvGrpSpPr>
        <p:grpSpPr>
          <a:xfrm>
            <a:off x="5532996" y="4328832"/>
            <a:ext cx="2579698" cy="676119"/>
            <a:chOff x="4146996" y="18107"/>
            <a:chExt cx="2579698" cy="676119"/>
          </a:xfrm>
        </p:grpSpPr>
        <p:sp>
          <p:nvSpPr>
            <p:cNvPr id="54" name="Rounded Rectangle 53"/>
            <p:cNvSpPr/>
            <p:nvPr/>
          </p:nvSpPr>
          <p:spPr>
            <a:xfrm>
              <a:off x="4146996" y="18107"/>
              <a:ext cx="2579698" cy="6761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ounded Rectangle 10"/>
            <p:cNvSpPr/>
            <p:nvPr/>
          </p:nvSpPr>
          <p:spPr>
            <a:xfrm>
              <a:off x="4146996" y="18107"/>
              <a:ext cx="2579698" cy="45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800" b="1" kern="1200" dirty="0" err="1" smtClean="0"/>
                <a:t>Shared</a:t>
              </a:r>
              <a:r>
                <a:rPr lang="nb-NO" sz="1800" b="1" kern="1200" dirty="0" smtClean="0"/>
                <a:t>(Foo.RID1)</a:t>
              </a:r>
              <a:endParaRPr lang="nb-NO" sz="1800" b="1" kern="1200" dirty="0"/>
            </a:p>
          </p:txBody>
        </p:sp>
      </p:grpSp>
      <p:grpSp>
        <p:nvGrpSpPr>
          <p:cNvPr id="15" name="Group 50"/>
          <p:cNvGrpSpPr/>
          <p:nvPr/>
        </p:nvGrpSpPr>
        <p:grpSpPr>
          <a:xfrm>
            <a:off x="6061368" y="4779578"/>
            <a:ext cx="2579698" cy="864000"/>
            <a:chOff x="4675368" y="468853"/>
            <a:chExt cx="2579698" cy="864000"/>
          </a:xfrm>
        </p:grpSpPr>
        <p:sp>
          <p:nvSpPr>
            <p:cNvPr id="52" name="Rounded Rectangle 51"/>
            <p:cNvSpPr/>
            <p:nvPr/>
          </p:nvSpPr>
          <p:spPr>
            <a:xfrm>
              <a:off x="4675368" y="468853"/>
              <a:ext cx="2579698" cy="864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Rounded Rectangle 12"/>
            <p:cNvSpPr/>
            <p:nvPr/>
          </p:nvSpPr>
          <p:spPr>
            <a:xfrm>
              <a:off x="4700674" y="494159"/>
              <a:ext cx="2529086" cy="813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800" kern="1200" dirty="0" smtClean="0"/>
                <a:t>SELECT *</a:t>
              </a:r>
              <a:br>
                <a:rPr lang="nb-NO" sz="1800" kern="1200" dirty="0" smtClean="0"/>
              </a:br>
              <a:r>
                <a:rPr lang="nb-NO" sz="1800" kern="1200" dirty="0" smtClean="0"/>
                <a:t>FROM </a:t>
              </a:r>
              <a:r>
                <a:rPr lang="nb-NO" sz="1800" kern="1200" dirty="0" err="1" smtClean="0"/>
                <a:t>Foo</a:t>
              </a:r>
              <a:endParaRPr lang="nb-NO" sz="1800" kern="1200" dirty="0"/>
            </a:p>
          </p:txBody>
        </p:sp>
      </p:grpSp>
      <p:pic>
        <p:nvPicPr>
          <p:cNvPr id="9" name="Picture 2" descr="C:\Users\HON\AppData\Local\Microsoft\Windows\Temporary Internet Files\Content.IE5\DQL7ZCE9\MCj043385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786190"/>
            <a:ext cx="1057162" cy="1057162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3643306" y="59293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DEADLOCK!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unngå?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Aksesser objekter i samme rekkefølge (!demo)</a:t>
            </a:r>
          </a:p>
          <a:p>
            <a:r>
              <a:rPr lang="nb-NO" dirty="0" smtClean="0"/>
              <a:t>Så korte transaksjoner som mulig</a:t>
            </a:r>
          </a:p>
          <a:p>
            <a:pPr lvl="1"/>
            <a:r>
              <a:rPr lang="nb-NO" dirty="0" smtClean="0"/>
              <a:t>Ikke brukerinteraksjon i en transaksjon</a:t>
            </a:r>
          </a:p>
          <a:p>
            <a:pPr lvl="1"/>
            <a:r>
              <a:rPr lang="nb-NO" dirty="0" smtClean="0"/>
              <a:t>Færrest mulig </a:t>
            </a:r>
            <a:r>
              <a:rPr lang="nb-NO" dirty="0" err="1" smtClean="0"/>
              <a:t>roundtrips</a:t>
            </a:r>
            <a:r>
              <a:rPr lang="nb-NO" dirty="0" smtClean="0"/>
              <a:t> til SQL Server</a:t>
            </a:r>
          </a:p>
          <a:p>
            <a:r>
              <a:rPr lang="nb-NO" dirty="0" smtClean="0"/>
              <a:t>Bruk så lavt isolasjonsnivå som mulig</a:t>
            </a:r>
          </a:p>
          <a:p>
            <a:r>
              <a:rPr lang="nb-NO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database er litt mer enn bare datalagring</a:t>
            </a:r>
          </a:p>
          <a:p>
            <a:endParaRPr lang="nb-NO" dirty="0" smtClean="0"/>
          </a:p>
          <a:p>
            <a:r>
              <a:rPr lang="nb-NO" dirty="0" smtClean="0"/>
              <a:t>Tenk over hvilken isolasjon du kjører under</a:t>
            </a:r>
          </a:p>
          <a:p>
            <a:endParaRPr lang="nb-NO" dirty="0" smtClean="0"/>
          </a:p>
          <a:p>
            <a:r>
              <a:rPr lang="nb-NO" dirty="0" smtClean="0"/>
              <a:t>Følg ”best </a:t>
            </a:r>
            <a:r>
              <a:rPr lang="nb-NO" dirty="0" err="1" smtClean="0"/>
              <a:t>practices</a:t>
            </a:r>
            <a:r>
              <a:rPr lang="nb-NO" dirty="0" smtClean="0"/>
              <a:t>” for </a:t>
            </a:r>
            <a:r>
              <a:rPr lang="nb-NO" dirty="0" err="1" smtClean="0"/>
              <a:t>deadlocks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http://www.sql-server-performance.com/articles/dba/isolation_levels_2005_p1.aspx</a:t>
            </a:r>
          </a:p>
          <a:p>
            <a:r>
              <a:rPr lang="nb-NO" dirty="0" smtClean="0">
                <a:hlinkClick r:id="rId2"/>
              </a:rPr>
              <a:t>http://sommarskog.se/</a:t>
            </a:r>
            <a:endParaRPr lang="nb-NO" dirty="0" smtClean="0"/>
          </a:p>
          <a:p>
            <a:r>
              <a:rPr lang="nb-NO" dirty="0" smtClean="0">
                <a:hlinkClick r:id="rId3"/>
              </a:rPr>
              <a:t>http://msdn.microsoft.com/en-us/library/ms191242.aspx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Spørsmål?</a:t>
            </a:r>
            <a:endParaRPr lang="nb-N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Databaser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Litt mer enn bare tabeller med data…</a:t>
            </a:r>
          </a:p>
          <a:p>
            <a:endParaRPr lang="nb-NO" dirty="0" smtClean="0"/>
          </a:p>
          <a:p>
            <a:r>
              <a:rPr lang="nb-NO" dirty="0" smtClean="0"/>
              <a:t>Datauavhengighet</a:t>
            </a:r>
          </a:p>
          <a:p>
            <a:endParaRPr lang="nb-NO" dirty="0" smtClean="0"/>
          </a:p>
          <a:p>
            <a:r>
              <a:rPr lang="nb-NO" dirty="0" smtClean="0"/>
              <a:t>Spørringer og optimalisering</a:t>
            </a:r>
          </a:p>
          <a:p>
            <a:endParaRPr lang="nb-NO" dirty="0" smtClean="0"/>
          </a:p>
          <a:p>
            <a:r>
              <a:rPr lang="nb-NO" b="1" dirty="0" smtClean="0"/>
              <a:t>Samtidighetskontroll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transaksjoner?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flytter penger fra en konto til en annen via nettbank</a:t>
            </a:r>
          </a:p>
          <a:p>
            <a:r>
              <a:rPr lang="nb-NO" dirty="0" smtClean="0"/>
              <a:t>Hva om …</a:t>
            </a:r>
          </a:p>
          <a:p>
            <a:endParaRPr lang="nb-NO" b="1" dirty="0" smtClean="0"/>
          </a:p>
          <a:p>
            <a:endParaRPr lang="nb-NO" b="1" dirty="0" smtClean="0"/>
          </a:p>
          <a:p>
            <a:r>
              <a:rPr lang="nb-NO" b="1" dirty="0" smtClean="0"/>
              <a:t>Transaksjon:  </a:t>
            </a:r>
            <a:r>
              <a:rPr lang="nb-NO" dirty="0" smtClean="0"/>
              <a:t>En separat enhet arbeid som enten er vellykket og lagres eller rulles tilbake.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Transaksjoner i SQL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Autocommit</a:t>
            </a:r>
            <a:endParaRPr lang="en-US" dirty="0" smtClean="0"/>
          </a:p>
          <a:p>
            <a:r>
              <a:rPr lang="en-US" dirty="0" err="1" smtClean="0"/>
              <a:t>Ekplisitte</a:t>
            </a:r>
            <a:endParaRPr lang="nb-NO" dirty="0" smtClean="0"/>
          </a:p>
          <a:p>
            <a:pPr lvl="1"/>
            <a:r>
              <a:rPr lang="nb-NO" dirty="0" smtClean="0"/>
              <a:t>BEGIN TRAN … COMMIT/ ROLLBACK TRAN på en </a:t>
            </a:r>
            <a:r>
              <a:rPr lang="nb-NO" dirty="0" err="1" smtClean="0"/>
              <a:t>connection</a:t>
            </a:r>
            <a:r>
              <a:rPr lang="nb-NO" dirty="0" smtClean="0"/>
              <a:t> til DB</a:t>
            </a:r>
          </a:p>
          <a:p>
            <a:r>
              <a:rPr lang="nb-NO" dirty="0" smtClean="0"/>
              <a:t>.NET:</a:t>
            </a:r>
          </a:p>
          <a:p>
            <a:pPr lvl="1"/>
            <a:r>
              <a:rPr lang="nb-NO" dirty="0" err="1" smtClean="0">
                <a:latin typeface="Consolas" pitchFamily="49" charset="0"/>
              </a:rPr>
              <a:t>conn.BeginTransaction</a:t>
            </a:r>
            <a:r>
              <a:rPr lang="nb-NO" dirty="0" smtClean="0">
                <a:latin typeface="Consolas" pitchFamily="49" charset="0"/>
              </a:rPr>
              <a:t>();</a:t>
            </a:r>
          </a:p>
          <a:p>
            <a:pPr lvl="1"/>
            <a:r>
              <a:rPr lang="nb-NO" dirty="0" err="1" smtClean="0">
                <a:solidFill>
                  <a:srgbClr val="3333FF"/>
                </a:solidFill>
                <a:latin typeface="Consolas" pitchFamily="49" charset="0"/>
              </a:rPr>
              <a:t>using</a:t>
            </a:r>
            <a:r>
              <a:rPr lang="nb-NO" dirty="0" smtClean="0">
                <a:latin typeface="Consolas" pitchFamily="49" charset="0"/>
              </a:rPr>
              <a:t> (</a:t>
            </a:r>
            <a:r>
              <a:rPr lang="nb-NO" dirty="0" err="1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</a:rPr>
              <a:t>TransactionScope</a:t>
            </a:r>
            <a:r>
              <a:rPr lang="nb-NO" dirty="0" smtClean="0">
                <a:latin typeface="Consolas" pitchFamily="49" charset="0"/>
              </a:rPr>
              <a:t> </a:t>
            </a:r>
            <a:r>
              <a:rPr lang="nb-NO" dirty="0" err="1" smtClean="0">
                <a:latin typeface="Consolas" pitchFamily="49" charset="0"/>
              </a:rPr>
              <a:t>ts</a:t>
            </a:r>
            <a:r>
              <a:rPr lang="nb-NO" dirty="0" smtClean="0">
                <a:latin typeface="Consolas" pitchFamily="49" charset="0"/>
              </a:rPr>
              <a:t> = </a:t>
            </a:r>
            <a:r>
              <a:rPr lang="nb-NO" dirty="0" err="1" smtClean="0">
                <a:solidFill>
                  <a:srgbClr val="3333FF"/>
                </a:solidFill>
                <a:latin typeface="Consolas" pitchFamily="49" charset="0"/>
              </a:rPr>
              <a:t>new</a:t>
            </a:r>
            <a:r>
              <a:rPr lang="nb-NO" dirty="0" smtClean="0">
                <a:latin typeface="Consolas" pitchFamily="49" charset="0"/>
              </a:rPr>
              <a:t> </a:t>
            </a:r>
            <a:r>
              <a:rPr lang="nb-NO" dirty="0" err="1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</a:rPr>
              <a:t>Tr</a:t>
            </a:r>
            <a:r>
              <a:rPr lang="nb-NO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</a:rPr>
              <a:t>…</a:t>
            </a:r>
            <a:r>
              <a:rPr lang="nb-NO" dirty="0" smtClean="0">
                <a:latin typeface="Consolas" pitchFamily="49" charset="0"/>
              </a:rPr>
              <a:t>()) </a:t>
            </a:r>
            <a:r>
              <a:rPr lang="en-US" dirty="0" smtClean="0">
                <a:latin typeface="Consolas" pitchFamily="49" charset="0"/>
              </a:rPr>
              <a:t>{}</a:t>
            </a:r>
          </a:p>
          <a:p>
            <a:r>
              <a:rPr lang="nb-NO" dirty="0" smtClean="0"/>
              <a:t>Kan også inneholde DDL</a:t>
            </a:r>
          </a:p>
          <a:p>
            <a:pPr lvl="1"/>
            <a:r>
              <a:rPr lang="nb-NO" dirty="0" smtClean="0"/>
              <a:t>CREATE/DROP   TABLE/VIEW/PROC…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ACID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err="1" smtClean="0">
                <a:solidFill>
                  <a:srgbClr val="FF0000"/>
                </a:solidFill>
              </a:rPr>
              <a:t>A</a:t>
            </a:r>
            <a:r>
              <a:rPr lang="nb-NO" b="1" dirty="0" err="1" smtClean="0"/>
              <a:t>tomicity</a:t>
            </a:r>
            <a:r>
              <a:rPr lang="nb-NO" dirty="0" smtClean="0">
                <a:sym typeface="Wingdings" pitchFamily="2" charset="2"/>
              </a:rPr>
              <a:t> 				</a:t>
            </a:r>
            <a:r>
              <a:rPr lang="nb-NO" dirty="0" smtClean="0"/>
              <a:t> </a:t>
            </a:r>
            <a:r>
              <a:rPr lang="nb-NO" dirty="0" err="1" smtClean="0"/>
              <a:t>trans.logging</a:t>
            </a:r>
            <a:endParaRPr lang="nb-NO" b="1" dirty="0" smtClean="0"/>
          </a:p>
          <a:p>
            <a:pPr lvl="1"/>
            <a:r>
              <a:rPr lang="nb-NO" dirty="0" smtClean="0"/>
              <a:t>Alt eller ingenting	</a:t>
            </a:r>
          </a:p>
          <a:p>
            <a:r>
              <a:rPr lang="nb-NO" dirty="0" err="1" smtClean="0">
                <a:solidFill>
                  <a:srgbClr val="FF0000"/>
                </a:solidFill>
              </a:rPr>
              <a:t>C</a:t>
            </a:r>
            <a:r>
              <a:rPr lang="nb-NO" dirty="0" err="1" smtClean="0"/>
              <a:t>onsistency</a:t>
            </a:r>
            <a:endParaRPr lang="nb-NO" dirty="0" smtClean="0"/>
          </a:p>
          <a:p>
            <a:pPr lvl="1"/>
            <a:r>
              <a:rPr lang="nb-NO" dirty="0" smtClean="0"/>
              <a:t>Oppfyller </a:t>
            </a:r>
            <a:r>
              <a:rPr lang="nb-NO" dirty="0" err="1" smtClean="0"/>
              <a:t>krav/constraints</a:t>
            </a:r>
            <a:endParaRPr lang="nb-NO" dirty="0" smtClean="0"/>
          </a:p>
          <a:p>
            <a:r>
              <a:rPr lang="nb-NO" b="1" dirty="0" err="1" smtClean="0">
                <a:solidFill>
                  <a:srgbClr val="FF0000"/>
                </a:solidFill>
              </a:rPr>
              <a:t>I</a:t>
            </a:r>
            <a:r>
              <a:rPr lang="nb-NO" b="1" dirty="0" err="1" smtClean="0"/>
              <a:t>solation</a:t>
            </a:r>
            <a:r>
              <a:rPr lang="nb-NO" b="1" dirty="0" smtClean="0"/>
              <a:t> 					</a:t>
            </a:r>
            <a:r>
              <a:rPr lang="nb-NO" dirty="0" smtClean="0">
                <a:sym typeface="Wingdings" pitchFamily="2" charset="2"/>
              </a:rPr>
              <a:t> låsing</a:t>
            </a:r>
            <a:endParaRPr lang="nb-NO" b="1" dirty="0" smtClean="0"/>
          </a:p>
          <a:p>
            <a:pPr lvl="1"/>
            <a:r>
              <a:rPr lang="nb-NO" dirty="0" smtClean="0"/>
              <a:t>Som om de var kjørt en om gangen</a:t>
            </a:r>
          </a:p>
          <a:p>
            <a:r>
              <a:rPr lang="nb-NO" b="1" dirty="0" err="1" smtClean="0">
                <a:solidFill>
                  <a:srgbClr val="FF0000"/>
                </a:solidFill>
              </a:rPr>
              <a:t>D</a:t>
            </a:r>
            <a:r>
              <a:rPr lang="nb-NO" b="1" dirty="0" err="1" smtClean="0"/>
              <a:t>urability</a:t>
            </a:r>
            <a:r>
              <a:rPr lang="nb-NO" dirty="0" smtClean="0">
                <a:sym typeface="Wingdings" pitchFamily="2" charset="2"/>
              </a:rPr>
              <a:t> 				</a:t>
            </a:r>
            <a:r>
              <a:rPr lang="nb-NO" dirty="0" smtClean="0"/>
              <a:t> </a:t>
            </a:r>
            <a:r>
              <a:rPr lang="nb-NO" dirty="0" err="1" smtClean="0"/>
              <a:t>trans.logging</a:t>
            </a:r>
            <a:endParaRPr lang="nb-NO" b="1" dirty="0" smtClean="0"/>
          </a:p>
          <a:p>
            <a:pPr lvl="1"/>
            <a:r>
              <a:rPr lang="nb-NO" dirty="0" smtClean="0"/>
              <a:t>”</a:t>
            </a:r>
            <a:r>
              <a:rPr lang="nb-NO" dirty="0" err="1" smtClean="0"/>
              <a:t>Commit</a:t>
            </a:r>
            <a:r>
              <a:rPr lang="nb-NO" dirty="0" smtClean="0"/>
              <a:t> OK” til klient er bindene for SQL Server</a:t>
            </a:r>
            <a:endParaRPr lang="nb-NO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14290"/>
            <a:ext cx="6155639" cy="20193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Transaksjonslogging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SQL Server databaser har en .</a:t>
            </a:r>
            <a:r>
              <a:rPr lang="nb-NO" dirty="0" err="1" smtClean="0"/>
              <a:t>ldf-fil</a:t>
            </a:r>
            <a:r>
              <a:rPr lang="nb-NO" dirty="0" smtClean="0"/>
              <a:t> (loggen)</a:t>
            </a:r>
          </a:p>
          <a:p>
            <a:r>
              <a:rPr lang="nb-NO" dirty="0" smtClean="0"/>
              <a:t>Logger alle endringer som gjøres mot databasen </a:t>
            </a:r>
            <a:br>
              <a:rPr lang="nb-NO" dirty="0" smtClean="0"/>
            </a:br>
            <a:r>
              <a:rPr lang="nb-NO" b="1" dirty="0" smtClean="0"/>
              <a:t>til disk</a:t>
            </a:r>
          </a:p>
          <a:p>
            <a:r>
              <a:rPr lang="nb-NO" dirty="0" smtClean="0"/>
              <a:t>Nødvendig for å oppfylle </a:t>
            </a:r>
            <a:r>
              <a:rPr lang="nb-NO" b="1" dirty="0" smtClean="0">
                <a:solidFill>
                  <a:srgbClr val="FF0000"/>
                </a:solidFill>
              </a:rPr>
              <a:t>A</a:t>
            </a:r>
            <a:r>
              <a:rPr lang="nb-NO" dirty="0" smtClean="0"/>
              <a:t>CI</a:t>
            </a:r>
            <a:r>
              <a:rPr lang="nb-NO" b="1" dirty="0" smtClean="0">
                <a:solidFill>
                  <a:srgbClr val="FF0000"/>
                </a:solidFill>
              </a:rPr>
              <a:t>D</a:t>
            </a:r>
          </a:p>
          <a:p>
            <a:endParaRPr lang="nb-NO" dirty="0" smtClean="0"/>
          </a:p>
          <a:p>
            <a:r>
              <a:rPr lang="nb-NO" dirty="0" smtClean="0"/>
              <a:t>Bonus: Gir også mulighet for </a:t>
            </a:r>
            <a:r>
              <a:rPr lang="nb-NO" dirty="0" err="1" smtClean="0"/>
              <a:t>point-in-time</a:t>
            </a:r>
            <a:r>
              <a:rPr lang="nb-NO" dirty="0" smtClean="0"/>
              <a:t> </a:t>
            </a:r>
            <a:r>
              <a:rPr lang="nb-NO" dirty="0" err="1" smtClean="0"/>
              <a:t>recovery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i="1" dirty="0" smtClean="0"/>
              <a:t>dersom </a:t>
            </a:r>
            <a:r>
              <a:rPr lang="nb-NO" i="1" dirty="0" err="1" smtClean="0"/>
              <a:t>recovery</a:t>
            </a:r>
            <a:r>
              <a:rPr lang="nb-NO" i="1" dirty="0" smtClean="0"/>
              <a:t> </a:t>
            </a:r>
            <a:r>
              <a:rPr lang="nb-NO" i="1" dirty="0" err="1" smtClean="0"/>
              <a:t>model</a:t>
            </a:r>
            <a:r>
              <a:rPr lang="nb-NO" i="1" dirty="0" smtClean="0"/>
              <a:t> er satt til </a:t>
            </a:r>
            <a:r>
              <a:rPr lang="nb-NO" b="1" i="1" dirty="0" smtClean="0"/>
              <a:t>Full</a:t>
            </a:r>
          </a:p>
          <a:p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Atomicity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Krasj/strømmbrudd</a:t>
            </a:r>
            <a:r>
              <a:rPr lang="nb-NO" dirty="0" smtClean="0"/>
              <a:t> midt i transaksjonen</a:t>
            </a:r>
          </a:p>
          <a:p>
            <a:endParaRPr lang="nb-NO" dirty="0" smtClean="0"/>
          </a:p>
          <a:p>
            <a:r>
              <a:rPr lang="nb-NO" dirty="0" smtClean="0"/>
              <a:t>Hvis ikke </a:t>
            </a:r>
            <a:r>
              <a:rPr lang="nb-NO" dirty="0" err="1" smtClean="0"/>
              <a:t>committet</a:t>
            </a:r>
            <a:r>
              <a:rPr lang="nb-NO" dirty="0" smtClean="0"/>
              <a:t>, </a:t>
            </a:r>
            <a:r>
              <a:rPr lang="nb-NO" b="1" dirty="0" smtClean="0"/>
              <a:t>MÅ</a:t>
            </a:r>
            <a:r>
              <a:rPr lang="nb-NO" dirty="0" smtClean="0"/>
              <a:t> rulles tilbake</a:t>
            </a:r>
          </a:p>
          <a:p>
            <a:endParaRPr lang="nb-NO" dirty="0" smtClean="0"/>
          </a:p>
          <a:p>
            <a:r>
              <a:rPr lang="nb-NO" dirty="0" smtClean="0"/>
              <a:t>”</a:t>
            </a:r>
            <a:r>
              <a:rPr lang="nb-NO" dirty="0" err="1" smtClean="0"/>
              <a:t>Undo</a:t>
            </a:r>
            <a:r>
              <a:rPr lang="nb-NO" dirty="0" smtClean="0"/>
              <a:t>” under </a:t>
            </a:r>
            <a:r>
              <a:rPr lang="nb-NO" dirty="0" err="1" smtClean="0"/>
              <a:t>recovery</a:t>
            </a:r>
            <a:r>
              <a:rPr lang="nb-NO" dirty="0" smtClean="0"/>
              <a:t> ved oppstart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5286380" y="500042"/>
            <a:ext cx="3286148" cy="642942"/>
          </a:xfrm>
          <a:prstGeom prst="wedgeEllipseCallout">
            <a:avLst>
              <a:gd name="adj1" fmla="val -118402"/>
              <a:gd name="adj2" fmla="val 877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”Alt eller ingenting”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Durability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Transaksjonen </a:t>
            </a:r>
            <a:r>
              <a:rPr lang="nb-NO" b="1" dirty="0" smtClean="0"/>
              <a:t>må ikke </a:t>
            </a:r>
            <a:r>
              <a:rPr lang="nb-NO" dirty="0" smtClean="0"/>
              <a:t>mistes selv om krasj/strømbrudd etter </a:t>
            </a:r>
            <a:r>
              <a:rPr lang="nb-NO" dirty="0" err="1" smtClean="0"/>
              <a:t>commit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Loggen, inkludert </a:t>
            </a:r>
            <a:r>
              <a:rPr lang="nb-NO" dirty="0" err="1" smtClean="0"/>
              <a:t>commit-recorden</a:t>
            </a:r>
            <a:r>
              <a:rPr lang="nb-NO" dirty="0" smtClean="0"/>
              <a:t> </a:t>
            </a:r>
            <a:r>
              <a:rPr lang="nb-NO" dirty="0" err="1" smtClean="0"/>
              <a:t>flushes</a:t>
            </a:r>
            <a:r>
              <a:rPr lang="nb-NO" dirty="0" smtClean="0"/>
              <a:t> til disk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”</a:t>
            </a:r>
            <a:r>
              <a:rPr lang="nb-NO" dirty="0" err="1" smtClean="0"/>
              <a:t>Redo</a:t>
            </a:r>
            <a:r>
              <a:rPr lang="nb-NO" dirty="0" smtClean="0"/>
              <a:t>” under </a:t>
            </a:r>
            <a:r>
              <a:rPr lang="nb-NO" dirty="0" err="1" smtClean="0"/>
              <a:t>recovery</a:t>
            </a:r>
            <a:r>
              <a:rPr lang="nb-NO" dirty="0" smtClean="0"/>
              <a:t> ved oppstart</a:t>
            </a:r>
            <a:endParaRPr lang="nb-NO" dirty="0"/>
          </a:p>
        </p:txBody>
      </p:sp>
      <p:sp>
        <p:nvSpPr>
          <p:cNvPr id="4" name="Oval Callout 3"/>
          <p:cNvSpPr/>
          <p:nvPr/>
        </p:nvSpPr>
        <p:spPr>
          <a:xfrm>
            <a:off x="5286380" y="500042"/>
            <a:ext cx="3286148" cy="642942"/>
          </a:xfrm>
          <a:prstGeom prst="wedgeEllipseCallout">
            <a:avLst>
              <a:gd name="adj1" fmla="val -118402"/>
              <a:gd name="adj2" fmla="val 877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”Endringer lagret når klient fått OK”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5969</TotalTime>
  <Words>742</Words>
  <Application>Microsoft Office PowerPoint</Application>
  <PresentationFormat>On-screen Show (4:3)</PresentationFormat>
  <Paragraphs>258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Transaksjoner, isolasjon og låsing i SQL Server</vt:lpstr>
      <vt:lpstr>Agenda</vt:lpstr>
      <vt:lpstr>Databaser</vt:lpstr>
      <vt:lpstr>Hvorfor transaksjoner?</vt:lpstr>
      <vt:lpstr>Transaksjoner i SQL</vt:lpstr>
      <vt:lpstr>ACID</vt:lpstr>
      <vt:lpstr>Transaksjonslogging</vt:lpstr>
      <vt:lpstr>Atomicity</vt:lpstr>
      <vt:lpstr>Durability</vt:lpstr>
      <vt:lpstr>Isolasjon</vt:lpstr>
      <vt:lpstr>Samtidighetsmodeller</vt:lpstr>
      <vt:lpstr>Samtidighetsmodeller</vt:lpstr>
      <vt:lpstr>Lost Update</vt:lpstr>
      <vt:lpstr>Dirty Read</vt:lpstr>
      <vt:lpstr>Non-Repeatable Read</vt:lpstr>
      <vt:lpstr>Phantoms</vt:lpstr>
      <vt:lpstr>Isolasjonsnivåer</vt:lpstr>
      <vt:lpstr>Isolasjonsnivåer</vt:lpstr>
      <vt:lpstr>Isolasjonsnivåer (&lt;= Shiloh, SQL2000)</vt:lpstr>
      <vt:lpstr>MVCC (&gt;= Yukon, SQL2005)</vt:lpstr>
      <vt:lpstr>Deadlocks</vt:lpstr>
      <vt:lpstr>Demo</vt:lpstr>
      <vt:lpstr>Hvordan unngå?</vt:lpstr>
      <vt:lpstr>Oppsummering</vt:lpstr>
      <vt:lpstr>Ressurser</vt:lpstr>
      <vt:lpstr>Spørsmål?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Transaksjoner, isolasjonsnivåer og låsing i SQL Server</dc:title>
  <dc:creator>HON</dc:creator>
  <cp:lastModifiedBy>Hans Olav Norheim</cp:lastModifiedBy>
  <cp:revision>278</cp:revision>
  <dcterms:created xsi:type="dcterms:W3CDTF">2008-02-12T08:57:19Z</dcterms:created>
  <dcterms:modified xsi:type="dcterms:W3CDTF">2008-09-01T19:55:11Z</dcterms:modified>
</cp:coreProperties>
</file>